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98" r:id="rId2"/>
    <p:sldId id="259" r:id="rId3"/>
    <p:sldId id="264" r:id="rId4"/>
    <p:sldId id="300" r:id="rId5"/>
    <p:sldId id="299" r:id="rId6"/>
    <p:sldId id="262" r:id="rId7"/>
    <p:sldId id="263" r:id="rId8"/>
    <p:sldId id="317" r:id="rId9"/>
    <p:sldId id="318" r:id="rId10"/>
    <p:sldId id="319" r:id="rId11"/>
    <p:sldId id="320" r:id="rId12"/>
    <p:sldId id="321" r:id="rId13"/>
    <p:sldId id="268" r:id="rId14"/>
    <p:sldId id="322" r:id="rId15"/>
    <p:sldId id="269" r:id="rId16"/>
    <p:sldId id="323" r:id="rId17"/>
    <p:sldId id="302" r:id="rId18"/>
    <p:sldId id="324" r:id="rId19"/>
    <p:sldId id="311" r:id="rId20"/>
    <p:sldId id="325" r:id="rId21"/>
    <p:sldId id="304" r:id="rId22"/>
    <p:sldId id="326" r:id="rId23"/>
    <p:sldId id="315" r:id="rId24"/>
    <p:sldId id="316" r:id="rId25"/>
  </p:sldIdLst>
  <p:sldSz cx="9144000" cy="6858000" type="screen4x3"/>
  <p:notesSz cx="6858000" cy="9144000"/>
  <p:custShowLst>
    <p:custShow name="overview" id="0">
      <p:sldLst>
        <p:sld r:id="rId3"/>
        <p:sld r:id="rId4"/>
        <p:sld r:id="rId5"/>
      </p:sldLst>
    </p:custShow>
    <p:custShow name="standard data" id="1">
      <p:sldLst>
        <p:sld r:id="rId8"/>
        <p:sld r:id="rId9"/>
        <p:sld r:id="rId10"/>
        <p:sld r:id="rId11"/>
        <p:sld r:id="rId12"/>
        <p:sld r:id="rId13"/>
      </p:sldLst>
    </p:custShow>
    <p:custShow name="station data" id="2">
      <p:sldLst>
        <p:sld r:id="rId14"/>
        <p:sld r:id="rId15"/>
        <p:sld r:id="rId16"/>
        <p:sld r:id="rId17"/>
        <p:sld r:id="rId18"/>
        <p:sld r:id="rId19"/>
        <p:sld r:id="rId20"/>
        <p:sld r:id="rId21"/>
        <p:sld r:id="rId22"/>
        <p:sld r:id="rId23"/>
        <p:sld r:id="rId24"/>
      </p:sldLst>
    </p:custShow>
    <p:custShow name="deployments" id="3">
      <p:sldLst>
        <p:sld r:id="rId6"/>
        <p:sld r:id="rId7"/>
      </p:sldLst>
    </p:custShow>
    <p:custShow name="movie" id="4">
      <p:sldLst>
        <p:sld r:id="rId25"/>
      </p:sldLst>
    </p:custShow>
  </p:custShowLst>
  <p:defaultTextStyle>
    <a:defPPr>
      <a:defRPr lang="en-US"/>
    </a:defPPr>
    <a:lvl1pPr algn="l" rtl="0" fontAlgn="base">
      <a:spcBef>
        <a:spcPct val="0"/>
      </a:spcBef>
      <a:spcAft>
        <a:spcPct val="0"/>
      </a:spcAft>
      <a:defRPr sz="12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12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12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12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1200" kern="1200">
        <a:solidFill>
          <a:schemeClr val="tx1"/>
        </a:solidFill>
        <a:latin typeface="Arial" charset="0"/>
        <a:ea typeface="ＭＳ Ｐゴシック" pitchFamily="34" charset="-128"/>
        <a:cs typeface="+mn-cs"/>
      </a:defRPr>
    </a:lvl5pPr>
    <a:lvl6pPr marL="2286000" algn="l" defTabSz="914400" rtl="0" eaLnBrk="1" latinLnBrk="0" hangingPunct="1">
      <a:defRPr sz="1200" kern="1200">
        <a:solidFill>
          <a:schemeClr val="tx1"/>
        </a:solidFill>
        <a:latin typeface="Arial" charset="0"/>
        <a:ea typeface="ＭＳ Ｐゴシック" pitchFamily="34" charset="-128"/>
        <a:cs typeface="+mn-cs"/>
      </a:defRPr>
    </a:lvl6pPr>
    <a:lvl7pPr marL="2743200" algn="l" defTabSz="914400" rtl="0" eaLnBrk="1" latinLnBrk="0" hangingPunct="1">
      <a:defRPr sz="1200" kern="1200">
        <a:solidFill>
          <a:schemeClr val="tx1"/>
        </a:solidFill>
        <a:latin typeface="Arial" charset="0"/>
        <a:ea typeface="ＭＳ Ｐゴシック" pitchFamily="34" charset="-128"/>
        <a:cs typeface="+mn-cs"/>
      </a:defRPr>
    </a:lvl7pPr>
    <a:lvl8pPr marL="3200400" algn="l" defTabSz="914400" rtl="0" eaLnBrk="1" latinLnBrk="0" hangingPunct="1">
      <a:defRPr sz="1200" kern="1200">
        <a:solidFill>
          <a:schemeClr val="tx1"/>
        </a:solidFill>
        <a:latin typeface="Arial" charset="0"/>
        <a:ea typeface="ＭＳ Ｐゴシック" pitchFamily="34" charset="-128"/>
        <a:cs typeface="+mn-cs"/>
      </a:defRPr>
    </a:lvl8pPr>
    <a:lvl9pPr marL="3657600" algn="l" defTabSz="914400" rtl="0" eaLnBrk="1" latinLnBrk="0" hangingPunct="1">
      <a:defRPr sz="12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3E6"/>
    <a:srgbClr val="B08600"/>
    <a:srgbClr val="DEA900"/>
    <a:srgbClr val="FF6600"/>
    <a:srgbClr val="336600"/>
    <a:srgbClr val="0099FF"/>
    <a:srgbClr val="0000FF"/>
    <a:srgbClr val="00FFFF"/>
    <a:srgbClr val="669900"/>
    <a:srgbClr val="967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801" autoAdjust="0"/>
    <p:restoredTop sz="90868" autoAdjust="0"/>
  </p:normalViewPr>
  <p:slideViewPr>
    <p:cSldViewPr>
      <p:cViewPr>
        <p:scale>
          <a:sx n="90" d="100"/>
          <a:sy n="90" d="100"/>
        </p:scale>
        <p:origin x="-1200" y="-7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56" d="100"/>
          <a:sy n="56" d="100"/>
        </p:scale>
        <p:origin x="-186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pitchFamily="34" charset="0"/>
                <a:ea typeface="+mn-ea"/>
                <a:cs typeface="+mn-cs"/>
              </a:defRPr>
            </a:lvl1pPr>
          </a:lstStyle>
          <a:p>
            <a:pPr>
              <a:defRPr/>
            </a:pPr>
            <a:endParaRPr lang="en-US" dirty="0"/>
          </a:p>
        </p:txBody>
      </p:sp>
      <p:sp>
        <p:nvSpPr>
          <p:cNvPr id="1085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pitchFamily="34" charset="0"/>
                <a:ea typeface="+mn-ea"/>
                <a:cs typeface="+mn-cs"/>
              </a:defRPr>
            </a:lvl1pPr>
          </a:lstStyle>
          <a:p>
            <a:pPr>
              <a:defRPr/>
            </a:pPr>
            <a:endParaRPr lang="en-US" dirty="0"/>
          </a:p>
        </p:txBody>
      </p:sp>
      <p:sp>
        <p:nvSpPr>
          <p:cNvPr id="1085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atin typeface="Arial" pitchFamily="34" charset="0"/>
                <a:ea typeface="+mn-ea"/>
                <a:cs typeface="+mn-cs"/>
              </a:defRPr>
            </a:lvl1pPr>
          </a:lstStyle>
          <a:p>
            <a:pPr>
              <a:defRPr/>
            </a:pPr>
            <a:endParaRPr lang="en-US" dirty="0"/>
          </a:p>
        </p:txBody>
      </p:sp>
      <p:sp>
        <p:nvSpPr>
          <p:cNvPr id="1085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ea typeface="ＭＳ Ｐゴシック" charset="-128"/>
                <a:cs typeface="+mn-cs"/>
              </a:defRPr>
            </a:lvl1pPr>
          </a:lstStyle>
          <a:p>
            <a:pPr>
              <a:defRPr/>
            </a:pPr>
            <a:fld id="{7CBDB233-CFF1-4358-A940-7761C0FFE23C}" type="slidenum">
              <a:rPr lang="en-US"/>
              <a:pPr>
                <a:defRPr/>
              </a:pPr>
              <a:t>‹#›</a:t>
            </a:fld>
            <a:endParaRPr lang="en-US" dirty="0"/>
          </a:p>
        </p:txBody>
      </p:sp>
    </p:spTree>
    <p:extLst>
      <p:ext uri="{BB962C8B-B14F-4D97-AF65-F5344CB8AC3E}">
        <p14:creationId xmlns:p14="http://schemas.microsoft.com/office/powerpoint/2010/main" val="1684690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pitchFamily="34" charset="0"/>
                <a:ea typeface="+mn-ea"/>
                <a:cs typeface="+mn-cs"/>
              </a:defRPr>
            </a:lvl1pPr>
          </a:lstStyle>
          <a:p>
            <a:pPr>
              <a:defRPr/>
            </a:pPr>
            <a:endParaRPr lang="en-US" dirty="0"/>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pitchFamily="34" charset="0"/>
                <a:ea typeface="+mn-ea"/>
                <a:cs typeface="+mn-cs"/>
              </a:defRPr>
            </a:lvl1pPr>
          </a:lstStyle>
          <a:p>
            <a:pPr>
              <a:defRPr/>
            </a:pPr>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atin typeface="Arial" pitchFamily="34" charset="0"/>
                <a:ea typeface="+mn-ea"/>
                <a:cs typeface="+mn-cs"/>
              </a:defRPr>
            </a:lvl1pPr>
          </a:lstStyle>
          <a:p>
            <a:pPr>
              <a:defRPr/>
            </a:pPr>
            <a:endParaRPr lang="en-US" dirty="0"/>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ea typeface="ＭＳ Ｐゴシック" charset="-128"/>
                <a:cs typeface="+mn-cs"/>
              </a:defRPr>
            </a:lvl1pPr>
          </a:lstStyle>
          <a:p>
            <a:pPr>
              <a:defRPr/>
            </a:pPr>
            <a:fld id="{71CA5D35-F2EF-43DA-A973-41127B2CFB96}" type="slidenum">
              <a:rPr lang="en-US"/>
              <a:pPr>
                <a:defRPr/>
              </a:pPr>
              <a:t>‹#›</a:t>
            </a:fld>
            <a:endParaRPr lang="en-US" dirty="0"/>
          </a:p>
        </p:txBody>
      </p:sp>
    </p:spTree>
    <p:extLst>
      <p:ext uri="{BB962C8B-B14F-4D97-AF65-F5344CB8AC3E}">
        <p14:creationId xmlns:p14="http://schemas.microsoft.com/office/powerpoint/2010/main" val="15585708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CA5D35-F2EF-43DA-A973-41127B2CFB96}" type="slidenum">
              <a:rPr lang="en-US" smtClean="0"/>
              <a:pPr>
                <a:defRPr/>
              </a:pPr>
              <a:t>2</a:t>
            </a:fld>
            <a:endParaRPr lang="en-US" dirty="0"/>
          </a:p>
        </p:txBody>
      </p:sp>
    </p:spTree>
    <p:extLst>
      <p:ext uri="{BB962C8B-B14F-4D97-AF65-F5344CB8AC3E}">
        <p14:creationId xmlns:p14="http://schemas.microsoft.com/office/powerpoint/2010/main" val="2394985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CA5D35-F2EF-43DA-A973-41127B2CFB96}" type="slidenum">
              <a:rPr lang="en-US" smtClean="0"/>
              <a:pPr>
                <a:defRPr/>
              </a:pPr>
              <a:t>7</a:t>
            </a:fld>
            <a:endParaRPr lang="en-US" dirty="0"/>
          </a:p>
        </p:txBody>
      </p:sp>
    </p:spTree>
    <p:extLst>
      <p:ext uri="{BB962C8B-B14F-4D97-AF65-F5344CB8AC3E}">
        <p14:creationId xmlns:p14="http://schemas.microsoft.com/office/powerpoint/2010/main" val="189447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u="sng" dirty="0" smtClean="0"/>
              <a:t>General conclusions</a:t>
            </a:r>
            <a:r>
              <a:rPr lang="en-US" sz="1400" dirty="0" smtClean="0"/>
              <a:t>:</a:t>
            </a:r>
          </a:p>
          <a:p>
            <a:pPr marL="285750" indent="-285750">
              <a:buFont typeface="Arial" panose="020B0604020202020204" pitchFamily="34" charset="0"/>
              <a:buChar char="•"/>
            </a:pPr>
            <a:r>
              <a:rPr lang="en-US" sz="1400" dirty="0" smtClean="0"/>
              <a:t>Deployed solely at SATURN-01</a:t>
            </a:r>
          </a:p>
          <a:p>
            <a:pPr marL="171450" indent="-171450">
              <a:spcAft>
                <a:spcPts val="1200"/>
              </a:spcAft>
              <a:buFont typeface="Arial" panose="020B0604020202020204" pitchFamily="34" charset="0"/>
              <a:buChar char="•"/>
            </a:pPr>
            <a:r>
              <a:rPr lang="en-US" sz="1200" dirty="0" smtClean="0"/>
              <a:t>Major shift in response between April 2014 and April 2015. </a:t>
            </a:r>
          </a:p>
          <a:p>
            <a:pPr marL="171450" indent="-171450">
              <a:spcAft>
                <a:spcPts val="1200"/>
              </a:spcAft>
              <a:buFont typeface="Arial" panose="020B0604020202020204" pitchFamily="34" charset="0"/>
              <a:buChar char="•"/>
            </a:pPr>
            <a:r>
              <a:rPr lang="en-US" sz="1200" dirty="0" smtClean="0"/>
              <a:t>Within clusters there is still variation; due to measurement error or instrument change?  (likely to be cases of both)</a:t>
            </a:r>
          </a:p>
          <a:p>
            <a:pPr marL="0" indent="0">
              <a:spcAft>
                <a:spcPts val="1200"/>
              </a:spcAft>
              <a:buFont typeface="Arial" panose="020B0604020202020204" pitchFamily="34" charset="0"/>
              <a:buNone/>
            </a:pPr>
            <a:endParaRPr lang="en-US" sz="1200" dirty="0" smtClean="0"/>
          </a:p>
          <a:p>
            <a:pPr marL="0" indent="0">
              <a:spcAft>
                <a:spcPts val="1200"/>
              </a:spcAft>
              <a:buFont typeface="Arial" panose="020B0604020202020204" pitchFamily="34" charset="0"/>
              <a:buNone/>
            </a:pPr>
            <a:r>
              <a:rPr lang="en-US" sz="1200" u="sng" dirty="0" smtClean="0"/>
              <a:t>Scale factor calculations for May-Nov</a:t>
            </a:r>
            <a:r>
              <a:rPr lang="en-US" sz="1200" u="sng" baseline="0" dirty="0" smtClean="0"/>
              <a:t> 2015:</a:t>
            </a:r>
            <a:endParaRPr lang="en-US" sz="1200" u="sng" dirty="0" smtClean="0"/>
          </a:p>
          <a:p>
            <a:pPr marL="171450" indent="-171450">
              <a:spcAft>
                <a:spcPts val="1200"/>
              </a:spcAft>
              <a:buFont typeface="Arial" panose="020B0604020202020204" pitchFamily="34" charset="0"/>
              <a:buChar char="•"/>
            </a:pPr>
            <a:r>
              <a:rPr lang="en-US" dirty="0" smtClean="0"/>
              <a:t>The sensor response during this deployment was inconsistent with previous &amp; following deployments of the sensor, data from neighboring stations and with measurements of standard solutions.  While the magnitude of response was off, the sensor appeared to be working properly.  An approximate scale factor and offset was calculated by aligning these data with those from SATURN-03, relative to salinity.   This correction is approximate and the data should be used with caution.</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71CA5D35-F2EF-43DA-A973-41127B2CFB96}" type="slidenum">
              <a:rPr lang="en-US" smtClean="0"/>
              <a:pPr>
                <a:defRPr/>
              </a:pPr>
              <a:t>8</a:t>
            </a:fld>
            <a:endParaRPr lang="en-US"/>
          </a:p>
        </p:txBody>
      </p:sp>
    </p:spTree>
    <p:extLst>
      <p:ext uri="{BB962C8B-B14F-4D97-AF65-F5344CB8AC3E}">
        <p14:creationId xmlns:p14="http://schemas.microsoft.com/office/powerpoint/2010/main" val="1570452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CA5D35-F2EF-43DA-A973-41127B2CFB96}" type="slidenum">
              <a:rPr lang="en-US" smtClean="0"/>
              <a:pPr>
                <a:defRPr/>
              </a:pPr>
              <a:t>9</a:t>
            </a:fld>
            <a:endParaRPr lang="en-US"/>
          </a:p>
        </p:txBody>
      </p:sp>
    </p:spTree>
    <p:extLst>
      <p:ext uri="{BB962C8B-B14F-4D97-AF65-F5344CB8AC3E}">
        <p14:creationId xmlns:p14="http://schemas.microsoft.com/office/powerpoint/2010/main" val="30466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Readings after the 2/17/16 calibration cluster in both standard solutions.  The scale factor and offset</a:t>
            </a:r>
            <a:r>
              <a:rPr lang="en-US" baseline="0" dirty="0" smtClean="0"/>
              <a:t> calculated following this calibration have been applied for all data following re-calibration.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1CA5D35-F2EF-43DA-A973-41127B2CFB96}" type="slidenum">
              <a:rPr lang="en-US" smtClean="0"/>
              <a:pPr>
                <a:defRPr/>
              </a:pPr>
              <a:t>10</a:t>
            </a:fld>
            <a:endParaRPr lang="en-US"/>
          </a:p>
        </p:txBody>
      </p:sp>
    </p:spTree>
    <p:extLst>
      <p:ext uri="{BB962C8B-B14F-4D97-AF65-F5344CB8AC3E}">
        <p14:creationId xmlns:p14="http://schemas.microsoft.com/office/powerpoint/2010/main" val="30466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CA5D35-F2EF-43DA-A973-41127B2CFB96}" type="slidenum">
              <a:rPr lang="en-US" smtClean="0"/>
              <a:pPr>
                <a:defRPr/>
              </a:pPr>
              <a:t>11</a:t>
            </a:fld>
            <a:endParaRPr lang="en-US"/>
          </a:p>
        </p:txBody>
      </p:sp>
    </p:spTree>
    <p:extLst>
      <p:ext uri="{BB962C8B-B14F-4D97-AF65-F5344CB8AC3E}">
        <p14:creationId xmlns:p14="http://schemas.microsoft.com/office/powerpoint/2010/main" val="30466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CA5D35-F2EF-43DA-A973-41127B2CFB96}" type="slidenum">
              <a:rPr lang="en-US" smtClean="0"/>
              <a:pPr>
                <a:defRPr/>
              </a:pPr>
              <a:t>12</a:t>
            </a:fld>
            <a:endParaRPr lang="en-US"/>
          </a:p>
        </p:txBody>
      </p:sp>
    </p:spTree>
    <p:extLst>
      <p:ext uri="{BB962C8B-B14F-4D97-AF65-F5344CB8AC3E}">
        <p14:creationId xmlns:p14="http://schemas.microsoft.com/office/powerpoint/2010/main" val="304664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ounded Rectangle 13"/>
          <p:cNvSpPr>
            <a:spLocks noChangeArrowheads="1"/>
          </p:cNvSpPr>
          <p:nvPr userDrawn="1"/>
        </p:nvSpPr>
        <p:spPr bwMode="auto">
          <a:xfrm>
            <a:off x="304800" y="304800"/>
            <a:ext cx="4267200" cy="5867400"/>
          </a:xfrm>
          <a:prstGeom prst="roundRect">
            <a:avLst>
              <a:gd name="adj" fmla="val 16667"/>
            </a:avLst>
          </a:prstGeom>
          <a:solidFill>
            <a:schemeClr val="bg1"/>
          </a:solidFill>
          <a:ln w="28575">
            <a:solidFill>
              <a:srgbClr val="134B8E"/>
            </a:solidFill>
            <a:round/>
            <a:headEnd/>
            <a:tailEnd/>
          </a:ln>
        </p:spPr>
        <p:txBody>
          <a:bodyPr/>
          <a:lstStyle>
            <a:lvl1pPr eaLnBrk="0" hangingPunct="0">
              <a:defRPr sz="1200">
                <a:solidFill>
                  <a:schemeClr val="tx1"/>
                </a:solidFill>
                <a:latin typeface="Arial" charset="0"/>
                <a:ea typeface="ＭＳ Ｐゴシック" pitchFamily="34" charset="-128"/>
              </a:defRPr>
            </a:lvl1pPr>
            <a:lvl2pPr marL="742950" indent="-285750" eaLnBrk="0" hangingPunct="0">
              <a:defRPr sz="1200">
                <a:solidFill>
                  <a:schemeClr val="tx1"/>
                </a:solidFill>
                <a:latin typeface="Arial" charset="0"/>
                <a:ea typeface="ＭＳ Ｐゴシック" pitchFamily="34" charset="-128"/>
              </a:defRPr>
            </a:lvl2pPr>
            <a:lvl3pPr marL="1143000" indent="-228600" eaLnBrk="0" hangingPunct="0">
              <a:defRPr sz="1200">
                <a:solidFill>
                  <a:schemeClr val="tx1"/>
                </a:solidFill>
                <a:latin typeface="Arial" charset="0"/>
                <a:ea typeface="ＭＳ Ｐゴシック" pitchFamily="34" charset="-128"/>
              </a:defRPr>
            </a:lvl3pPr>
            <a:lvl4pPr marL="1600200" indent="-228600" eaLnBrk="0" hangingPunct="0">
              <a:defRPr sz="1200">
                <a:solidFill>
                  <a:schemeClr val="tx1"/>
                </a:solidFill>
                <a:latin typeface="Arial" charset="0"/>
                <a:ea typeface="ＭＳ Ｐゴシック" pitchFamily="34" charset="-128"/>
              </a:defRPr>
            </a:lvl4pPr>
            <a:lvl5pPr marL="2057400" indent="-228600" eaLnBrk="0" hangingPunct="0">
              <a:defRPr sz="1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Arial" charset="0"/>
                <a:ea typeface="ＭＳ Ｐゴシック" pitchFamily="34" charset="-128"/>
              </a:defRPr>
            </a:lvl9pPr>
          </a:lstStyle>
          <a:p>
            <a:pPr algn="ctr" eaLnBrk="1" hangingPunct="1">
              <a:defRPr/>
            </a:pPr>
            <a:endParaRPr lang="en-US" altLang="en-US" sz="2400" dirty="0" smtClean="0">
              <a:solidFill>
                <a:srgbClr val="134B8E"/>
              </a:solidFill>
              <a:latin typeface="Calibri" pitchFamily="34" charset="0"/>
            </a:endParaRPr>
          </a:p>
          <a:p>
            <a:pPr algn="ctr" eaLnBrk="1" hangingPunct="1">
              <a:defRPr/>
            </a:pPr>
            <a:r>
              <a:rPr lang="en-US" altLang="en-US" sz="2400" b="1" dirty="0" smtClean="0">
                <a:solidFill>
                  <a:srgbClr val="134B8E"/>
                </a:solidFill>
                <a:latin typeface="Calibri" pitchFamily="34" charset="0"/>
              </a:rPr>
              <a:t>TITLE OF TALK</a:t>
            </a:r>
          </a:p>
        </p:txBody>
      </p:sp>
      <p:sp>
        <p:nvSpPr>
          <p:cNvPr id="3" name="TextBox 20"/>
          <p:cNvSpPr txBox="1">
            <a:spLocks noChangeArrowheads="1"/>
          </p:cNvSpPr>
          <p:nvPr userDrawn="1"/>
        </p:nvSpPr>
        <p:spPr bwMode="auto">
          <a:xfrm>
            <a:off x="4953000" y="990600"/>
            <a:ext cx="39624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charset="0"/>
                <a:ea typeface="ＭＳ Ｐゴシック" pitchFamily="34" charset="-128"/>
              </a:defRPr>
            </a:lvl1pPr>
            <a:lvl2pPr marL="742950" indent="-285750" eaLnBrk="0" hangingPunct="0">
              <a:defRPr sz="1200">
                <a:solidFill>
                  <a:schemeClr val="tx1"/>
                </a:solidFill>
                <a:latin typeface="Arial" charset="0"/>
                <a:ea typeface="ＭＳ Ｐゴシック" pitchFamily="34" charset="-128"/>
              </a:defRPr>
            </a:lvl2pPr>
            <a:lvl3pPr marL="1143000" indent="-228600" eaLnBrk="0" hangingPunct="0">
              <a:defRPr sz="1200">
                <a:solidFill>
                  <a:schemeClr val="tx1"/>
                </a:solidFill>
                <a:latin typeface="Arial" charset="0"/>
                <a:ea typeface="ＭＳ Ｐゴシック" pitchFamily="34" charset="-128"/>
              </a:defRPr>
            </a:lvl3pPr>
            <a:lvl4pPr marL="1600200" indent="-228600" eaLnBrk="0" hangingPunct="0">
              <a:defRPr sz="1200">
                <a:solidFill>
                  <a:schemeClr val="tx1"/>
                </a:solidFill>
                <a:latin typeface="Arial" charset="0"/>
                <a:ea typeface="ＭＳ Ｐゴシック" pitchFamily="34" charset="-128"/>
              </a:defRPr>
            </a:lvl4pPr>
            <a:lvl5pPr marL="2057400" indent="-228600" eaLnBrk="0" hangingPunct="0">
              <a:defRPr sz="1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Arial" charset="0"/>
                <a:ea typeface="ＭＳ Ｐゴシック" pitchFamily="34" charset="-128"/>
              </a:defRPr>
            </a:lvl9pPr>
          </a:lstStyle>
          <a:p>
            <a:pPr eaLnBrk="1" hangingPunct="1">
              <a:defRPr/>
            </a:pPr>
            <a:r>
              <a:rPr lang="en-US" sz="1800" dirty="0" smtClean="0">
                <a:solidFill>
                  <a:srgbClr val="262626"/>
                </a:solidFill>
                <a:latin typeface="Calibri" pitchFamily="34" charset="0"/>
              </a:rPr>
              <a:t>ADD TEXT HERE</a:t>
            </a:r>
          </a:p>
          <a:p>
            <a:pPr eaLnBrk="1" hangingPunct="1">
              <a:defRPr/>
            </a:pPr>
            <a:endParaRPr lang="en-US" sz="1800" b="1" dirty="0" smtClean="0">
              <a:solidFill>
                <a:srgbClr val="262626"/>
              </a:solidFill>
              <a:latin typeface="Calibri" pitchFamily="34" charset="0"/>
            </a:endParaRPr>
          </a:p>
          <a:p>
            <a:pPr eaLnBrk="1" hangingPunct="1">
              <a:defRPr/>
            </a:pPr>
            <a:r>
              <a:rPr lang="en-US" sz="2000" dirty="0" smtClean="0">
                <a:solidFill>
                  <a:srgbClr val="134B8E"/>
                </a:solidFill>
                <a:latin typeface="Calibri" pitchFamily="34" charset="0"/>
              </a:rPr>
              <a:t> </a:t>
            </a:r>
          </a:p>
          <a:p>
            <a:pPr eaLnBrk="1" hangingPunct="1">
              <a:defRPr/>
            </a:pPr>
            <a:endParaRPr lang="en-US" sz="2000" dirty="0" smtClean="0">
              <a:solidFill>
                <a:srgbClr val="134B8E"/>
              </a:solidFill>
              <a:latin typeface="Calibri" pitchFamily="34" charset="0"/>
            </a:endParaRPr>
          </a:p>
        </p:txBody>
      </p:sp>
      <p:sp>
        <p:nvSpPr>
          <p:cNvPr id="4" name="Text Box 24"/>
          <p:cNvSpPr txBox="1">
            <a:spLocks noChangeArrowheads="1"/>
          </p:cNvSpPr>
          <p:nvPr userDrawn="1"/>
        </p:nvSpPr>
        <p:spPr bwMode="auto">
          <a:xfrm>
            <a:off x="304800" y="1981200"/>
            <a:ext cx="426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charset="0"/>
                <a:ea typeface="ＭＳ Ｐゴシック" pitchFamily="34" charset="-128"/>
              </a:defRPr>
            </a:lvl1pPr>
            <a:lvl2pPr marL="742950" indent="-285750" eaLnBrk="0" hangingPunct="0">
              <a:defRPr sz="1200">
                <a:solidFill>
                  <a:schemeClr val="tx1"/>
                </a:solidFill>
                <a:latin typeface="Arial" charset="0"/>
                <a:ea typeface="ＭＳ Ｐゴシック" pitchFamily="34" charset="-128"/>
              </a:defRPr>
            </a:lvl2pPr>
            <a:lvl3pPr marL="1143000" indent="-228600" eaLnBrk="0" hangingPunct="0">
              <a:defRPr sz="1200">
                <a:solidFill>
                  <a:schemeClr val="tx1"/>
                </a:solidFill>
                <a:latin typeface="Arial" charset="0"/>
                <a:ea typeface="ＭＳ Ｐゴシック" pitchFamily="34" charset="-128"/>
              </a:defRPr>
            </a:lvl3pPr>
            <a:lvl4pPr marL="1600200" indent="-228600" eaLnBrk="0" hangingPunct="0">
              <a:defRPr sz="1200">
                <a:solidFill>
                  <a:schemeClr val="tx1"/>
                </a:solidFill>
                <a:latin typeface="Arial" charset="0"/>
                <a:ea typeface="ＭＳ Ｐゴシック" pitchFamily="34" charset="-128"/>
              </a:defRPr>
            </a:lvl4pPr>
            <a:lvl5pPr marL="2057400" indent="-228600" eaLnBrk="0" hangingPunct="0">
              <a:defRPr sz="1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Arial" charset="0"/>
                <a:ea typeface="ＭＳ Ｐゴシック" pitchFamily="34" charset="-128"/>
              </a:defRPr>
            </a:lvl9pPr>
          </a:lstStyle>
          <a:p>
            <a:pPr algn="ctr" eaLnBrk="1" hangingPunct="1">
              <a:defRPr/>
            </a:pPr>
            <a:r>
              <a:rPr lang="en-US" sz="1400" b="1" dirty="0" smtClean="0">
                <a:solidFill>
                  <a:srgbClr val="262626"/>
                </a:solidFill>
                <a:latin typeface="Calibri" pitchFamily="34" charset="0"/>
              </a:rPr>
              <a:t>Observation </a:t>
            </a:r>
            <a:r>
              <a:rPr lang="en-US" sz="1400" b="1" dirty="0" smtClean="0">
                <a:solidFill>
                  <a:srgbClr val="262626"/>
                </a:solidFill>
                <a:latin typeface="Calibri" pitchFamily="34" charset="0"/>
                <a:cs typeface="Arial" charset="0"/>
              </a:rPr>
              <a:t>● </a:t>
            </a:r>
            <a:r>
              <a:rPr lang="en-US" sz="1400" b="1" dirty="0" smtClean="0">
                <a:solidFill>
                  <a:srgbClr val="262626"/>
                </a:solidFill>
                <a:latin typeface="Calibri" pitchFamily="34" charset="0"/>
              </a:rPr>
              <a:t>Prediction </a:t>
            </a:r>
            <a:r>
              <a:rPr lang="en-US" sz="1400" b="1" dirty="0" smtClean="0">
                <a:solidFill>
                  <a:srgbClr val="262626"/>
                </a:solidFill>
                <a:latin typeface="Calibri" pitchFamily="34" charset="0"/>
                <a:cs typeface="Arial" charset="0"/>
              </a:rPr>
              <a:t>● </a:t>
            </a:r>
            <a:r>
              <a:rPr lang="en-US" sz="1400" b="1" dirty="0" smtClean="0">
                <a:solidFill>
                  <a:srgbClr val="262626"/>
                </a:solidFill>
                <a:latin typeface="Calibri" pitchFamily="34" charset="0"/>
              </a:rPr>
              <a:t>Analysis</a:t>
            </a:r>
            <a:r>
              <a:rPr lang="en-US" sz="1400" b="1" dirty="0" smtClean="0">
                <a:solidFill>
                  <a:srgbClr val="262626"/>
                </a:solidFill>
                <a:latin typeface="Calibri" pitchFamily="34" charset="0"/>
                <a:cs typeface="Arial" charset="0"/>
              </a:rPr>
              <a:t> ● Collaboration</a:t>
            </a:r>
            <a:r>
              <a:rPr lang="en-US" sz="1400" b="1" dirty="0" smtClean="0">
                <a:solidFill>
                  <a:srgbClr val="262626"/>
                </a:solidFill>
                <a:latin typeface="Calibri" pitchFamily="34" charset="0"/>
              </a:rPr>
              <a:t> </a:t>
            </a:r>
            <a:endParaRPr lang="en-US" sz="1400" b="1" dirty="0" smtClean="0">
              <a:solidFill>
                <a:srgbClr val="262626"/>
              </a:solidFill>
              <a:latin typeface="Calibri" pitchFamily="34" charset="0"/>
              <a:sym typeface="Wingdings" pitchFamily="2" charset="2"/>
            </a:endParaRPr>
          </a:p>
        </p:txBody>
      </p:sp>
      <p:sp>
        <p:nvSpPr>
          <p:cNvPr id="5" name="Rectangle 18"/>
          <p:cNvSpPr>
            <a:spLocks noChangeArrowheads="1"/>
          </p:cNvSpPr>
          <p:nvPr userDrawn="1"/>
        </p:nvSpPr>
        <p:spPr bwMode="auto">
          <a:xfrm>
            <a:off x="2133600" y="5711825"/>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charset="0"/>
                <a:ea typeface="ＭＳ Ｐゴシック" pitchFamily="34" charset="-128"/>
              </a:defRPr>
            </a:lvl1pPr>
            <a:lvl2pPr marL="742950" indent="-285750" eaLnBrk="0" hangingPunct="0">
              <a:defRPr sz="1200">
                <a:solidFill>
                  <a:schemeClr val="tx1"/>
                </a:solidFill>
                <a:latin typeface="Arial" charset="0"/>
                <a:ea typeface="ＭＳ Ｐゴシック" pitchFamily="34" charset="-128"/>
              </a:defRPr>
            </a:lvl2pPr>
            <a:lvl3pPr marL="1143000" indent="-228600" eaLnBrk="0" hangingPunct="0">
              <a:defRPr sz="1200">
                <a:solidFill>
                  <a:schemeClr val="tx1"/>
                </a:solidFill>
                <a:latin typeface="Arial" charset="0"/>
                <a:ea typeface="ＭＳ Ｐゴシック" pitchFamily="34" charset="-128"/>
              </a:defRPr>
            </a:lvl3pPr>
            <a:lvl4pPr marL="1600200" indent="-228600" eaLnBrk="0" hangingPunct="0">
              <a:defRPr sz="1200">
                <a:solidFill>
                  <a:schemeClr val="tx1"/>
                </a:solidFill>
                <a:latin typeface="Arial" charset="0"/>
                <a:ea typeface="ＭＳ Ｐゴシック" pitchFamily="34" charset="-128"/>
              </a:defRPr>
            </a:lvl4pPr>
            <a:lvl5pPr marL="2057400" indent="-228600" eaLnBrk="0" hangingPunct="0">
              <a:defRPr sz="1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Arial" charset="0"/>
                <a:ea typeface="ＭＳ Ｐゴシック" pitchFamily="34" charset="-128"/>
              </a:defRPr>
            </a:lvl9pPr>
          </a:lstStyle>
          <a:p>
            <a:pPr algn="ctr" eaLnBrk="1" hangingPunct="1">
              <a:defRPr/>
            </a:pPr>
            <a:r>
              <a:rPr lang="en-US" altLang="en-US" sz="1400" dirty="0" smtClean="0">
                <a:solidFill>
                  <a:srgbClr val="404040"/>
                </a:solidFill>
                <a:latin typeface="Calibri" pitchFamily="34" charset="0"/>
              </a:rPr>
              <a:t>www.stccmop.org</a:t>
            </a:r>
          </a:p>
        </p:txBody>
      </p:sp>
      <p:pic>
        <p:nvPicPr>
          <p:cNvPr id="6" name="Picture 43" descr="IMG_0733.JPG"/>
          <p:cNvPicPr>
            <a:picLocks noChangeAspect="1"/>
          </p:cNvPicPr>
          <p:nvPr userDrawn="1"/>
        </p:nvPicPr>
        <p:blipFill>
          <a:blip r:embed="rId2">
            <a:extLst>
              <a:ext uri="{28A0092B-C50C-407E-A947-70E740481C1C}">
                <a14:useLocalDpi xmlns:a14="http://schemas.microsoft.com/office/drawing/2010/main" val="0"/>
              </a:ext>
            </a:extLst>
          </a:blip>
          <a:srcRect t="30952"/>
          <a:stretch>
            <a:fillRect/>
          </a:stretch>
        </p:blipFill>
        <p:spPr bwMode="auto">
          <a:xfrm>
            <a:off x="311150" y="2286000"/>
            <a:ext cx="4241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6" descr="cmoplogo-horizontal.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6800" y="4495800"/>
            <a:ext cx="25146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8"/>
          <p:cNvGrpSpPr>
            <a:grpSpLocks/>
          </p:cNvGrpSpPr>
          <p:nvPr userDrawn="1"/>
        </p:nvGrpSpPr>
        <p:grpSpPr bwMode="auto">
          <a:xfrm>
            <a:off x="355600" y="3048000"/>
            <a:ext cx="4140200" cy="762000"/>
            <a:chOff x="355600" y="3048000"/>
            <a:chExt cx="4140200" cy="762000"/>
          </a:xfrm>
        </p:grpSpPr>
        <p:pic>
          <p:nvPicPr>
            <p:cNvPr id="9" name="Picture 3"/>
            <p:cNvPicPr>
              <a:picLocks noChangeAspect="1" noChangeArrowheads="1"/>
            </p:cNvPicPr>
            <p:nvPr/>
          </p:nvPicPr>
          <p:blipFill>
            <a:blip r:embed="rId4" cstate="print"/>
            <a:srcRect t="22245" r="22059" b="3603"/>
            <a:stretch>
              <a:fillRect/>
            </a:stretch>
          </p:blipFill>
          <p:spPr bwMode="auto">
            <a:xfrm>
              <a:off x="2485355" y="3048000"/>
              <a:ext cx="84844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17" descr="dr-all2"/>
            <p:cNvPicPr>
              <a:picLocks noChangeAspect="1" noChangeArrowheads="1"/>
            </p:cNvPicPr>
            <p:nvPr/>
          </p:nvPicPr>
          <p:blipFill>
            <a:blip r:embed="rId5" cstate="print">
              <a:lum/>
            </a:blip>
            <a:srcRect l="30030"/>
            <a:stretch>
              <a:fillRect/>
            </a:stretch>
          </p:blipFill>
          <p:spPr bwMode="auto">
            <a:xfrm>
              <a:off x="1432940" y="3048000"/>
              <a:ext cx="991075"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6" cstate="print"/>
            <a:srcRect l="6818" t="13636" r="4545" b="4545"/>
            <a:stretch>
              <a:fillRect/>
            </a:stretch>
          </p:blipFill>
          <p:spPr>
            <a:xfrm>
              <a:off x="3395134" y="3048000"/>
              <a:ext cx="1100666"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glider.jpg"/>
            <p:cNvPicPr>
              <a:picLocks noChangeAspect="1"/>
            </p:cNvPicPr>
            <p:nvPr/>
          </p:nvPicPr>
          <p:blipFill>
            <a:blip r:embed="rId7" cstate="print"/>
            <a:stretch>
              <a:fillRect/>
            </a:stretch>
          </p:blipFill>
          <p:spPr>
            <a:xfrm>
              <a:off x="355600" y="3048000"/>
              <a:ext cx="10160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3" name="Rectangle 28"/>
          <p:cNvSpPr>
            <a:spLocks noGrp="1" noChangeArrowheads="1"/>
          </p:cNvSpPr>
          <p:nvPr>
            <p:ph type="dt" sz="half" idx="10"/>
          </p:nvPr>
        </p:nvSpPr>
        <p:spPr/>
        <p:txBody>
          <a:bodyPr/>
          <a:lstStyle>
            <a:lvl1pPr>
              <a:defRPr/>
            </a:lvl1pPr>
          </a:lstStyle>
          <a:p>
            <a:pPr>
              <a:defRPr/>
            </a:pPr>
            <a:endParaRPr lang="en-US" dirty="0"/>
          </a:p>
        </p:txBody>
      </p:sp>
      <p:sp>
        <p:nvSpPr>
          <p:cNvPr id="14" name="Rectangle 29"/>
          <p:cNvSpPr>
            <a:spLocks noGrp="1" noChangeArrowheads="1"/>
          </p:cNvSpPr>
          <p:nvPr>
            <p:ph type="ftr" sz="quarter" idx="11"/>
          </p:nvPr>
        </p:nvSpPr>
        <p:spPr/>
        <p:txBody>
          <a:bodyPr/>
          <a:lstStyle>
            <a:lvl1pPr>
              <a:defRPr/>
            </a:lvl1pPr>
          </a:lstStyle>
          <a:p>
            <a:pPr>
              <a:defRPr/>
            </a:pPr>
            <a:endParaRPr lang="en-US" dirty="0"/>
          </a:p>
        </p:txBody>
      </p:sp>
      <p:sp>
        <p:nvSpPr>
          <p:cNvPr id="15" name="Rectangle 30"/>
          <p:cNvSpPr>
            <a:spLocks noGrp="1" noChangeArrowheads="1"/>
          </p:cNvSpPr>
          <p:nvPr>
            <p:ph type="sldNum" sz="quarter" idx="12"/>
          </p:nvPr>
        </p:nvSpPr>
        <p:spPr/>
        <p:txBody>
          <a:bodyPr/>
          <a:lstStyle>
            <a:lvl1pPr>
              <a:defRPr/>
            </a:lvl1pPr>
          </a:lstStyle>
          <a:p>
            <a:pPr>
              <a:defRPr/>
            </a:pPr>
            <a:fld id="{9E65718E-1456-4F49-8B78-E259A5E9D7CD}" type="slidenum">
              <a:rPr lang="en-US"/>
              <a:pPr>
                <a:defRPr/>
              </a:pPr>
              <a:t>‹#›</a:t>
            </a:fld>
            <a:endParaRPr lang="en-US" dirty="0"/>
          </a:p>
        </p:txBody>
      </p:sp>
    </p:spTree>
    <p:extLst>
      <p:ext uri="{BB962C8B-B14F-4D97-AF65-F5344CB8AC3E}">
        <p14:creationId xmlns:p14="http://schemas.microsoft.com/office/powerpoint/2010/main" val="201230017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1" i="0" baseline="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8"/>
          <p:cNvSpPr>
            <a:spLocks noGrp="1" noChangeArrowheads="1"/>
          </p:cNvSpPr>
          <p:nvPr>
            <p:ph type="dt" sz="half" idx="10"/>
          </p:nvPr>
        </p:nvSpPr>
        <p:spPr>
          <a:ln/>
        </p:spPr>
        <p:txBody>
          <a:bodyPr/>
          <a:lstStyle>
            <a:lvl1pPr>
              <a:defRPr/>
            </a:lvl1pPr>
          </a:lstStyle>
          <a:p>
            <a:pPr>
              <a:defRPr/>
            </a:pPr>
            <a:endParaRPr lang="en-US" dirty="0"/>
          </a:p>
        </p:txBody>
      </p:sp>
      <p:sp>
        <p:nvSpPr>
          <p:cNvPr id="5" name="Rectangle 2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30"/>
          <p:cNvSpPr>
            <a:spLocks noGrp="1" noChangeArrowheads="1"/>
          </p:cNvSpPr>
          <p:nvPr>
            <p:ph type="sldNum" sz="quarter" idx="12"/>
          </p:nvPr>
        </p:nvSpPr>
        <p:spPr>
          <a:ln/>
        </p:spPr>
        <p:txBody>
          <a:bodyPr/>
          <a:lstStyle>
            <a:lvl1pPr>
              <a:defRPr/>
            </a:lvl1pPr>
          </a:lstStyle>
          <a:p>
            <a:pPr>
              <a:defRPr/>
            </a:pPr>
            <a:fld id="{A796449B-9A2B-4E8A-A22D-800F2F607199}" type="slidenum">
              <a:rPr lang="en-US"/>
              <a:pPr>
                <a:defRPr/>
              </a:pPr>
              <a:t>‹#›</a:t>
            </a:fld>
            <a:endParaRPr lang="en-US" dirty="0"/>
          </a:p>
        </p:txBody>
      </p:sp>
    </p:spTree>
    <p:extLst>
      <p:ext uri="{BB962C8B-B14F-4D97-AF65-F5344CB8AC3E}">
        <p14:creationId xmlns:p14="http://schemas.microsoft.com/office/powerpoint/2010/main" val="40754746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430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8"/>
          <p:cNvSpPr>
            <a:spLocks noGrp="1" noChangeArrowheads="1"/>
          </p:cNvSpPr>
          <p:nvPr>
            <p:ph type="dt" sz="half" idx="10"/>
          </p:nvPr>
        </p:nvSpPr>
        <p:spPr>
          <a:ln/>
        </p:spPr>
        <p:txBody>
          <a:bodyPr/>
          <a:lstStyle>
            <a:lvl1pPr>
              <a:defRPr/>
            </a:lvl1pPr>
          </a:lstStyle>
          <a:p>
            <a:pPr>
              <a:defRPr/>
            </a:pPr>
            <a:endParaRPr lang="en-US" dirty="0"/>
          </a:p>
        </p:txBody>
      </p:sp>
      <p:sp>
        <p:nvSpPr>
          <p:cNvPr id="6" name="Rectangle 29"/>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30"/>
          <p:cNvSpPr>
            <a:spLocks noGrp="1" noChangeArrowheads="1"/>
          </p:cNvSpPr>
          <p:nvPr>
            <p:ph type="sldNum" sz="quarter" idx="12"/>
          </p:nvPr>
        </p:nvSpPr>
        <p:spPr>
          <a:ln/>
        </p:spPr>
        <p:txBody>
          <a:bodyPr/>
          <a:lstStyle>
            <a:lvl1pPr>
              <a:defRPr/>
            </a:lvl1pPr>
          </a:lstStyle>
          <a:p>
            <a:pPr>
              <a:defRPr/>
            </a:pPr>
            <a:fld id="{24BC4C90-5EA2-4E29-9279-2A44D61C28FD}" type="slidenum">
              <a:rPr lang="en-US"/>
              <a:pPr>
                <a:defRPr/>
              </a:pPr>
              <a:t>‹#›</a:t>
            </a:fld>
            <a:endParaRPr lang="en-US" dirty="0"/>
          </a:p>
        </p:txBody>
      </p:sp>
    </p:spTree>
    <p:extLst>
      <p:ext uri="{BB962C8B-B14F-4D97-AF65-F5344CB8AC3E}">
        <p14:creationId xmlns:p14="http://schemas.microsoft.com/office/powerpoint/2010/main" val="26090625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8"/>
          <p:cNvSpPr>
            <a:spLocks noGrp="1" noChangeArrowheads="1"/>
          </p:cNvSpPr>
          <p:nvPr>
            <p:ph type="dt" sz="half" idx="10"/>
          </p:nvPr>
        </p:nvSpPr>
        <p:spPr>
          <a:ln/>
        </p:spPr>
        <p:txBody>
          <a:bodyPr/>
          <a:lstStyle>
            <a:lvl1pPr>
              <a:defRPr/>
            </a:lvl1pPr>
          </a:lstStyle>
          <a:p>
            <a:pPr>
              <a:defRPr/>
            </a:pPr>
            <a:endParaRPr lang="en-US" dirty="0"/>
          </a:p>
        </p:txBody>
      </p:sp>
      <p:sp>
        <p:nvSpPr>
          <p:cNvPr id="8" name="Rectangle 29"/>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30"/>
          <p:cNvSpPr>
            <a:spLocks noGrp="1" noChangeArrowheads="1"/>
          </p:cNvSpPr>
          <p:nvPr>
            <p:ph type="sldNum" sz="quarter" idx="12"/>
          </p:nvPr>
        </p:nvSpPr>
        <p:spPr>
          <a:ln/>
        </p:spPr>
        <p:txBody>
          <a:bodyPr/>
          <a:lstStyle>
            <a:lvl1pPr>
              <a:defRPr/>
            </a:lvl1pPr>
          </a:lstStyle>
          <a:p>
            <a:pPr>
              <a:defRPr/>
            </a:pPr>
            <a:fld id="{175D8828-2BF8-4849-87A3-C955B9AEDE13}" type="slidenum">
              <a:rPr lang="en-US"/>
              <a:pPr>
                <a:defRPr/>
              </a:pPr>
              <a:t>‹#›</a:t>
            </a:fld>
            <a:endParaRPr lang="en-US" dirty="0"/>
          </a:p>
        </p:txBody>
      </p:sp>
    </p:spTree>
    <p:extLst>
      <p:ext uri="{BB962C8B-B14F-4D97-AF65-F5344CB8AC3E}">
        <p14:creationId xmlns:p14="http://schemas.microsoft.com/office/powerpoint/2010/main" val="26752366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28"/>
          <p:cNvSpPr>
            <a:spLocks noGrp="1" noChangeArrowheads="1"/>
          </p:cNvSpPr>
          <p:nvPr>
            <p:ph type="dt" sz="half" idx="10"/>
          </p:nvPr>
        </p:nvSpPr>
        <p:spPr>
          <a:ln/>
        </p:spPr>
        <p:txBody>
          <a:bodyPr/>
          <a:lstStyle>
            <a:lvl1pPr>
              <a:defRPr/>
            </a:lvl1pPr>
          </a:lstStyle>
          <a:p>
            <a:pPr>
              <a:defRPr/>
            </a:pPr>
            <a:endParaRPr lang="en-US" dirty="0"/>
          </a:p>
        </p:txBody>
      </p:sp>
      <p:sp>
        <p:nvSpPr>
          <p:cNvPr id="4" name="Rectangle 29"/>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30"/>
          <p:cNvSpPr>
            <a:spLocks noGrp="1" noChangeArrowheads="1"/>
          </p:cNvSpPr>
          <p:nvPr>
            <p:ph type="sldNum" sz="quarter" idx="12"/>
          </p:nvPr>
        </p:nvSpPr>
        <p:spPr>
          <a:ln/>
        </p:spPr>
        <p:txBody>
          <a:bodyPr/>
          <a:lstStyle>
            <a:lvl1pPr>
              <a:defRPr/>
            </a:lvl1pPr>
          </a:lstStyle>
          <a:p>
            <a:pPr>
              <a:defRPr/>
            </a:pPr>
            <a:fld id="{1BADB0E0-7542-47DF-853F-778E4537158F}" type="slidenum">
              <a:rPr lang="en-US"/>
              <a:pPr>
                <a:defRPr/>
              </a:pPr>
              <a:t>‹#›</a:t>
            </a:fld>
            <a:endParaRPr lang="en-US" dirty="0"/>
          </a:p>
        </p:txBody>
      </p:sp>
    </p:spTree>
    <p:extLst>
      <p:ext uri="{BB962C8B-B14F-4D97-AF65-F5344CB8AC3E}">
        <p14:creationId xmlns:p14="http://schemas.microsoft.com/office/powerpoint/2010/main" val="421929867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673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28"/>
          <p:cNvSpPr>
            <a:spLocks noGrp="1" noChangeArrowheads="1"/>
          </p:cNvSpPr>
          <p:nvPr>
            <p:ph type="dt" sz="half" idx="10"/>
          </p:nvPr>
        </p:nvSpPr>
        <p:spPr>
          <a:ln/>
        </p:spPr>
        <p:txBody>
          <a:bodyPr/>
          <a:lstStyle>
            <a:lvl1pPr>
              <a:defRPr/>
            </a:lvl1pPr>
          </a:lstStyle>
          <a:p>
            <a:pPr>
              <a:defRPr/>
            </a:pPr>
            <a:endParaRPr lang="en-US" dirty="0"/>
          </a:p>
        </p:txBody>
      </p:sp>
      <p:sp>
        <p:nvSpPr>
          <p:cNvPr id="6" name="Rectangle 29"/>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30"/>
          <p:cNvSpPr>
            <a:spLocks noGrp="1" noChangeArrowheads="1"/>
          </p:cNvSpPr>
          <p:nvPr>
            <p:ph type="sldNum" sz="quarter" idx="12"/>
          </p:nvPr>
        </p:nvSpPr>
        <p:spPr>
          <a:ln/>
        </p:spPr>
        <p:txBody>
          <a:bodyPr/>
          <a:lstStyle>
            <a:lvl1pPr>
              <a:defRPr/>
            </a:lvl1pPr>
          </a:lstStyle>
          <a:p>
            <a:pPr>
              <a:defRPr/>
            </a:pPr>
            <a:fld id="{3E01A282-1B88-45F4-8AB9-56FD4AA8D996}" type="slidenum">
              <a:rPr lang="en-US"/>
              <a:pPr>
                <a:defRPr/>
              </a:pPr>
              <a:t>‹#›</a:t>
            </a:fld>
            <a:endParaRPr lang="en-US" dirty="0"/>
          </a:p>
        </p:txBody>
      </p:sp>
    </p:spTree>
    <p:extLst>
      <p:ext uri="{BB962C8B-B14F-4D97-AF65-F5344CB8AC3E}">
        <p14:creationId xmlns:p14="http://schemas.microsoft.com/office/powerpoint/2010/main" val="367204158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8"/>
          <p:cNvSpPr>
            <a:spLocks noGrp="1" noChangeArrowheads="1"/>
          </p:cNvSpPr>
          <p:nvPr>
            <p:ph type="dt" sz="half" idx="10"/>
          </p:nvPr>
        </p:nvSpPr>
        <p:spPr>
          <a:ln/>
        </p:spPr>
        <p:txBody>
          <a:bodyPr/>
          <a:lstStyle>
            <a:lvl1pPr>
              <a:defRPr/>
            </a:lvl1pPr>
          </a:lstStyle>
          <a:p>
            <a:pPr>
              <a:defRPr/>
            </a:pPr>
            <a:endParaRPr lang="en-US" dirty="0"/>
          </a:p>
        </p:txBody>
      </p:sp>
      <p:sp>
        <p:nvSpPr>
          <p:cNvPr id="6" name="Rectangle 29"/>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30"/>
          <p:cNvSpPr>
            <a:spLocks noGrp="1" noChangeArrowheads="1"/>
          </p:cNvSpPr>
          <p:nvPr>
            <p:ph type="sldNum" sz="quarter" idx="12"/>
          </p:nvPr>
        </p:nvSpPr>
        <p:spPr>
          <a:ln/>
        </p:spPr>
        <p:txBody>
          <a:bodyPr/>
          <a:lstStyle>
            <a:lvl1pPr>
              <a:defRPr/>
            </a:lvl1pPr>
          </a:lstStyle>
          <a:p>
            <a:pPr>
              <a:defRPr/>
            </a:pPr>
            <a:fld id="{C6CD0E11-EDA9-4B82-91E4-55C7CAE414F5}" type="slidenum">
              <a:rPr lang="en-US"/>
              <a:pPr>
                <a:defRPr/>
              </a:pPr>
              <a:t>‹#›</a:t>
            </a:fld>
            <a:endParaRPr lang="en-US" dirty="0"/>
          </a:p>
        </p:txBody>
      </p:sp>
    </p:spTree>
    <p:extLst>
      <p:ext uri="{BB962C8B-B14F-4D97-AF65-F5344CB8AC3E}">
        <p14:creationId xmlns:p14="http://schemas.microsoft.com/office/powerpoint/2010/main" val="129752806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1"/>
          <p:cNvSpPr txBox="1">
            <a:spLocks/>
          </p:cNvSpPr>
          <p:nvPr/>
        </p:nvSpPr>
        <p:spPr bwMode="auto">
          <a:xfrm>
            <a:off x="0" y="0"/>
            <a:ext cx="9144000" cy="685800"/>
          </a:xfrm>
          <a:prstGeom prst="rect">
            <a:avLst/>
          </a:prstGeom>
          <a:solidFill>
            <a:srgbClr val="134B8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a:solidFill>
                  <a:schemeClr val="tx1"/>
                </a:solidFill>
                <a:latin typeface="Arial" charset="0"/>
                <a:ea typeface="ＭＳ Ｐゴシック" pitchFamily="34" charset="-128"/>
              </a:defRPr>
            </a:lvl1pPr>
            <a:lvl2pPr marL="742950" indent="-285750" eaLnBrk="0" hangingPunct="0">
              <a:defRPr sz="1200">
                <a:solidFill>
                  <a:schemeClr val="tx1"/>
                </a:solidFill>
                <a:latin typeface="Arial" charset="0"/>
                <a:ea typeface="ＭＳ Ｐゴシック" pitchFamily="34" charset="-128"/>
              </a:defRPr>
            </a:lvl2pPr>
            <a:lvl3pPr marL="1143000" indent="-228600" eaLnBrk="0" hangingPunct="0">
              <a:defRPr sz="1200">
                <a:solidFill>
                  <a:schemeClr val="tx1"/>
                </a:solidFill>
                <a:latin typeface="Arial" charset="0"/>
                <a:ea typeface="ＭＳ Ｐゴシック" pitchFamily="34" charset="-128"/>
              </a:defRPr>
            </a:lvl3pPr>
            <a:lvl4pPr marL="1600200" indent="-228600" eaLnBrk="0" hangingPunct="0">
              <a:defRPr sz="1200">
                <a:solidFill>
                  <a:schemeClr val="tx1"/>
                </a:solidFill>
                <a:latin typeface="Arial" charset="0"/>
                <a:ea typeface="ＭＳ Ｐゴシック" pitchFamily="34" charset="-128"/>
              </a:defRPr>
            </a:lvl4pPr>
            <a:lvl5pPr marL="2057400" indent="-228600" eaLnBrk="0" hangingPunct="0">
              <a:defRPr sz="1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Arial" charset="0"/>
                <a:ea typeface="ＭＳ Ｐゴシック" pitchFamily="34" charset="-128"/>
              </a:defRPr>
            </a:lvl9pPr>
          </a:lstStyle>
          <a:p>
            <a:pPr algn="ctr">
              <a:defRPr/>
            </a:pPr>
            <a:endParaRPr lang="en-US" sz="2400" b="1" dirty="0" smtClean="0">
              <a:solidFill>
                <a:schemeClr val="bg1"/>
              </a:solidFill>
              <a:latin typeface="Calibri" pitchFamily="34" charset="0"/>
            </a:endParaRPr>
          </a:p>
        </p:txBody>
      </p:sp>
      <p:sp>
        <p:nvSpPr>
          <p:cNvPr id="1027" name="Rectangle 18"/>
          <p:cNvSpPr>
            <a:spLocks noGrp="1" noChangeArrowheads="1"/>
          </p:cNvSpPr>
          <p:nvPr>
            <p:ph type="title"/>
          </p:nvPr>
        </p:nvSpPr>
        <p:spPr bwMode="auto">
          <a:xfrm>
            <a:off x="457200" y="0"/>
            <a:ext cx="7848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43" name="Rectangle 19"/>
          <p:cNvSpPr>
            <a:spLocks noChangeArrowheads="1"/>
          </p:cNvSpPr>
          <p:nvPr/>
        </p:nvSpPr>
        <p:spPr bwMode="auto">
          <a:xfrm>
            <a:off x="946150" y="1524000"/>
            <a:ext cx="731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200">
                <a:solidFill>
                  <a:schemeClr val="tx1"/>
                </a:solidFill>
                <a:latin typeface="Arial" charset="0"/>
                <a:ea typeface="ＭＳ Ｐゴシック" pitchFamily="34" charset="-128"/>
              </a:defRPr>
            </a:lvl1pPr>
            <a:lvl2pPr marL="742950" indent="-285750" eaLnBrk="0" hangingPunct="0">
              <a:defRPr sz="1200">
                <a:solidFill>
                  <a:schemeClr val="tx1"/>
                </a:solidFill>
                <a:latin typeface="Arial" charset="0"/>
                <a:ea typeface="ＭＳ Ｐゴシック" pitchFamily="34" charset="-128"/>
              </a:defRPr>
            </a:lvl2pPr>
            <a:lvl3pPr marL="1143000" indent="-228600" eaLnBrk="0" hangingPunct="0">
              <a:defRPr sz="1200">
                <a:solidFill>
                  <a:schemeClr val="tx1"/>
                </a:solidFill>
                <a:latin typeface="Arial" charset="0"/>
                <a:ea typeface="ＭＳ Ｐゴシック" pitchFamily="34" charset="-128"/>
              </a:defRPr>
            </a:lvl3pPr>
            <a:lvl4pPr marL="1600200" indent="-228600" eaLnBrk="0" hangingPunct="0">
              <a:defRPr sz="1200">
                <a:solidFill>
                  <a:schemeClr val="tx1"/>
                </a:solidFill>
                <a:latin typeface="Arial" charset="0"/>
                <a:ea typeface="ＭＳ Ｐゴシック" pitchFamily="34" charset="-128"/>
              </a:defRPr>
            </a:lvl4pPr>
            <a:lvl5pPr marL="2057400" indent="-228600" eaLnBrk="0" hangingPunct="0">
              <a:defRPr sz="1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Arial" charset="0"/>
                <a:ea typeface="ＭＳ Ｐゴシック" pitchFamily="34" charset="-128"/>
              </a:defRPr>
            </a:lvl9pPr>
          </a:lstStyle>
          <a:p>
            <a:pPr eaLnBrk="1" hangingPunct="1">
              <a:spcBef>
                <a:spcPct val="20000"/>
              </a:spcBef>
              <a:buFontTx/>
              <a:buChar char="•"/>
              <a:defRPr/>
            </a:pPr>
            <a:endParaRPr lang="en-US" altLang="en-US" sz="3200" dirty="0" smtClean="0">
              <a:latin typeface="Verdana" pitchFamily="34" charset="0"/>
            </a:endParaRPr>
          </a:p>
        </p:txBody>
      </p:sp>
      <p:sp>
        <p:nvSpPr>
          <p:cNvPr id="1029" name="Rectangle 26"/>
          <p:cNvSpPr>
            <a:spLocks noChangeArrowheads="1"/>
          </p:cNvSpPr>
          <p:nvPr/>
        </p:nvSpPr>
        <p:spPr bwMode="auto">
          <a:xfrm>
            <a:off x="0" y="0"/>
            <a:ext cx="7848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pitchFamily="34" charset="-128"/>
              </a:defRPr>
            </a:lvl1pPr>
            <a:lvl2pPr marL="742950" indent="-285750" eaLnBrk="0" hangingPunct="0">
              <a:defRPr sz="1200">
                <a:solidFill>
                  <a:schemeClr val="tx1"/>
                </a:solidFill>
                <a:latin typeface="Arial" charset="0"/>
                <a:ea typeface="ＭＳ Ｐゴシック" pitchFamily="34" charset="-128"/>
              </a:defRPr>
            </a:lvl2pPr>
            <a:lvl3pPr marL="1143000" indent="-228600" eaLnBrk="0" hangingPunct="0">
              <a:defRPr sz="1200">
                <a:solidFill>
                  <a:schemeClr val="tx1"/>
                </a:solidFill>
                <a:latin typeface="Arial" charset="0"/>
                <a:ea typeface="ＭＳ Ｐゴシック" pitchFamily="34" charset="-128"/>
              </a:defRPr>
            </a:lvl3pPr>
            <a:lvl4pPr marL="1600200" indent="-228600" eaLnBrk="0" hangingPunct="0">
              <a:defRPr sz="1200">
                <a:solidFill>
                  <a:schemeClr val="tx1"/>
                </a:solidFill>
                <a:latin typeface="Arial" charset="0"/>
                <a:ea typeface="ＭＳ Ｐゴシック" pitchFamily="34" charset="-128"/>
              </a:defRPr>
            </a:lvl4pPr>
            <a:lvl5pPr marL="2057400" indent="-228600" eaLnBrk="0" hangingPunct="0">
              <a:defRPr sz="1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Arial" charset="0"/>
                <a:ea typeface="ＭＳ Ｐゴシック" pitchFamily="34" charset="-128"/>
              </a:defRPr>
            </a:lvl9pPr>
          </a:lstStyle>
          <a:p>
            <a:pPr eaLnBrk="1" hangingPunct="1">
              <a:defRPr/>
            </a:pPr>
            <a:endParaRPr lang="en-US" altLang="en-US" sz="2800" dirty="0" smtClean="0">
              <a:latin typeface="Calibri" pitchFamily="34" charset="0"/>
            </a:endParaRPr>
          </a:p>
        </p:txBody>
      </p:sp>
      <p:sp>
        <p:nvSpPr>
          <p:cNvPr id="1030" name="Rectangle 20"/>
          <p:cNvSpPr>
            <a:spLocks noGrp="1" noChangeArrowheads="1"/>
          </p:cNvSpPr>
          <p:nvPr>
            <p:ph type="body" idx="1"/>
          </p:nvPr>
        </p:nvSpPr>
        <p:spPr bwMode="auto">
          <a:xfrm>
            <a:off x="457200" y="11430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52" name="Rectangle 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cs typeface="+mn-cs"/>
              </a:defRPr>
            </a:lvl1pPr>
          </a:lstStyle>
          <a:p>
            <a:pPr>
              <a:defRPr/>
            </a:pPr>
            <a:endParaRPr lang="en-US" dirty="0"/>
          </a:p>
        </p:txBody>
      </p:sp>
      <p:pic>
        <p:nvPicPr>
          <p:cNvPr id="1032" name="Picture 32" descr="cmop_condens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300" y="617378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3" name="Rectangle 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mn-ea"/>
                <a:cs typeface="+mn-cs"/>
              </a:defRPr>
            </a:lvl1pPr>
          </a:lstStyle>
          <a:p>
            <a:pPr>
              <a:defRPr/>
            </a:pPr>
            <a:endParaRPr lang="en-US" dirty="0"/>
          </a:p>
        </p:txBody>
      </p:sp>
      <p:sp>
        <p:nvSpPr>
          <p:cNvPr id="1054" name="Rectangle 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cs typeface="+mn-cs"/>
              </a:defRPr>
            </a:lvl1pPr>
          </a:lstStyle>
          <a:p>
            <a:pPr>
              <a:defRPr/>
            </a:pPr>
            <a:fld id="{E0CB4A0D-0C7F-4475-A208-02DFC69437D3}" type="slidenum">
              <a:rPr lang="en-US"/>
              <a:pPr>
                <a:defRPr/>
              </a:pPr>
              <a:t>‹#›</a:t>
            </a:fld>
            <a:endParaRPr lang="en-US" dirty="0"/>
          </a:p>
        </p:txBody>
      </p:sp>
      <p:sp>
        <p:nvSpPr>
          <p:cNvPr id="1035" name="Text Box 21">
            <a:hlinkClick r:id="" action="ppaction://hlinkshowjump?jump=lastslideviewed"/>
          </p:cNvPr>
          <p:cNvSpPr txBox="1">
            <a:spLocks noChangeArrowheads="1"/>
          </p:cNvSpPr>
          <p:nvPr/>
        </p:nvSpPr>
        <p:spPr bwMode="auto">
          <a:xfrm>
            <a:off x="8610600" y="152400"/>
            <a:ext cx="433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charset="0"/>
                <a:ea typeface="ＭＳ Ｐゴシック" pitchFamily="34" charset="-128"/>
              </a:defRPr>
            </a:lvl1pPr>
            <a:lvl2pPr marL="742950" indent="-285750" eaLnBrk="0" hangingPunct="0">
              <a:defRPr sz="1200">
                <a:solidFill>
                  <a:schemeClr val="tx1"/>
                </a:solidFill>
                <a:latin typeface="Arial" charset="0"/>
                <a:ea typeface="ＭＳ Ｐゴシック" pitchFamily="34" charset="-128"/>
              </a:defRPr>
            </a:lvl2pPr>
            <a:lvl3pPr marL="1143000" indent="-228600" eaLnBrk="0" hangingPunct="0">
              <a:defRPr sz="1200">
                <a:solidFill>
                  <a:schemeClr val="tx1"/>
                </a:solidFill>
                <a:latin typeface="Arial" charset="0"/>
                <a:ea typeface="ＭＳ Ｐゴシック" pitchFamily="34" charset="-128"/>
              </a:defRPr>
            </a:lvl3pPr>
            <a:lvl4pPr marL="1600200" indent="-228600" eaLnBrk="0" hangingPunct="0">
              <a:defRPr sz="1200">
                <a:solidFill>
                  <a:schemeClr val="tx1"/>
                </a:solidFill>
                <a:latin typeface="Arial" charset="0"/>
                <a:ea typeface="ＭＳ Ｐゴシック" pitchFamily="34" charset="-128"/>
              </a:defRPr>
            </a:lvl4pPr>
            <a:lvl5pPr marL="2057400" indent="-228600" eaLnBrk="0" hangingPunct="0">
              <a:defRPr sz="1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200">
                <a:solidFill>
                  <a:schemeClr val="tx1"/>
                </a:solidFill>
                <a:latin typeface="Arial" charset="0"/>
                <a:ea typeface="ＭＳ Ｐゴシック" pitchFamily="34" charset="-128"/>
              </a:defRPr>
            </a:lvl9pPr>
          </a:lstStyle>
          <a:p>
            <a:pPr>
              <a:defRPr/>
            </a:pPr>
            <a:fld id="{7CF634CA-A579-4870-A9DE-217317523844}" type="slidenum">
              <a:rPr lang="en-US" sz="2400" b="1" baseline="-25000" smtClean="0">
                <a:solidFill>
                  <a:schemeClr val="bg1"/>
                </a:solidFill>
              </a:rPr>
              <a:pPr>
                <a:defRPr/>
              </a:pPr>
              <a:t>‹#›</a:t>
            </a:fld>
            <a:endParaRPr lang="en-US" sz="2400" b="1" baseline="-25000" dirty="0" smtClean="0">
              <a:solidFill>
                <a:schemeClr val="bg1"/>
              </a:solidFill>
            </a:endParaRPr>
          </a:p>
        </p:txBody>
      </p:sp>
      <p:pic>
        <p:nvPicPr>
          <p:cNvPr id="1036" name="Picture 6" descr="nsf1sm.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456613" y="6170613"/>
            <a:ext cx="65881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69" r:id="rId2"/>
    <p:sldLayoutId id="2147483970" r:id="rId3"/>
    <p:sldLayoutId id="2147483971" r:id="rId4"/>
    <p:sldLayoutId id="2147483972" r:id="rId5"/>
    <p:sldLayoutId id="2147483973" r:id="rId6"/>
    <p:sldLayoutId id="2147483974" r:id="rId7"/>
  </p:sldLayoutIdLs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 grpId="0" autoUpdateAnimBg="0"/>
      <p:bldP spid="1043" grpId="1" autoUpdateAnimBg="0"/>
      <p:bldP spid="1043" grpId="2" autoUpdateAnimBg="0"/>
      <p:bldP spid="1043" grpId="3" autoUpdateAnimBg="0"/>
      <p:bldP spid="1043" grpId="4" autoUpdateAnimBg="0"/>
      <p:bldP spid="1043" grpId="5" autoUpdateAnimBg="0"/>
      <p:bldP spid="1043" grpId="6" autoUpdateAnimBg="0"/>
      <p:bldP spid="1043" grpId="7" autoUpdateAnimBg="0"/>
      <p:bldP spid="1043" grpId="8" autoUpdateAnimBg="0"/>
      <p:bldP spid="1043" grpId="9" autoUpdateAnimBg="0"/>
      <p:bldP spid="1043" grpId="10" autoUpdateAnimBg="0"/>
      <p:bldP spid="1043" grpId="11" autoUpdateAnimBg="0"/>
      <p:bldP spid="1043" grpId="12" autoUpdateAnimBg="0"/>
      <p:bldP spid="1043" grpId="13" autoUpdateAnimBg="0"/>
      <p:bldP spid="1043" grpId="14" autoUpdateAnimBg="0"/>
      <p:bldP spid="1043" grpId="15" autoUpdateAnimBg="0"/>
      <p:bldP spid="1043" grpId="16" autoUpdateAnimBg="0"/>
      <p:bldP spid="1043" grpId="17" autoUpdateAnimBg="0"/>
    </p:bldLst>
  </p:timing>
  <p:txStyles>
    <p:titleStyle>
      <a:lvl1pPr algn="l" rtl="0" eaLnBrk="0" fontAlgn="base" hangingPunct="0">
        <a:spcBef>
          <a:spcPct val="0"/>
        </a:spcBef>
        <a:spcAft>
          <a:spcPct val="0"/>
        </a:spcAft>
        <a:defRPr sz="2800" b="1">
          <a:solidFill>
            <a:schemeClr val="bg1"/>
          </a:solidFill>
          <a:latin typeface="Calibri" pitchFamily="34" charset="0"/>
          <a:ea typeface="ＭＳ Ｐゴシック" charset="-128"/>
          <a:cs typeface="ＭＳ Ｐゴシック" charset="-128"/>
        </a:defRPr>
      </a:lvl1pPr>
      <a:lvl2pPr algn="l" rtl="0" eaLnBrk="0" fontAlgn="base" hangingPunct="0">
        <a:spcBef>
          <a:spcPct val="0"/>
        </a:spcBef>
        <a:spcAft>
          <a:spcPct val="0"/>
        </a:spcAft>
        <a:defRPr sz="2800" b="1">
          <a:solidFill>
            <a:schemeClr val="bg1"/>
          </a:solidFill>
          <a:latin typeface="Calibri" pitchFamily="34" charset="0"/>
          <a:ea typeface="ＭＳ Ｐゴシック" charset="-128"/>
          <a:cs typeface="ＭＳ Ｐゴシック" charset="-128"/>
        </a:defRPr>
      </a:lvl2pPr>
      <a:lvl3pPr algn="l" rtl="0" eaLnBrk="0" fontAlgn="base" hangingPunct="0">
        <a:spcBef>
          <a:spcPct val="0"/>
        </a:spcBef>
        <a:spcAft>
          <a:spcPct val="0"/>
        </a:spcAft>
        <a:defRPr sz="2800" b="1">
          <a:solidFill>
            <a:schemeClr val="bg1"/>
          </a:solidFill>
          <a:latin typeface="Calibri" pitchFamily="34" charset="0"/>
          <a:ea typeface="ＭＳ Ｐゴシック" charset="-128"/>
          <a:cs typeface="ＭＳ Ｐゴシック" charset="-128"/>
        </a:defRPr>
      </a:lvl3pPr>
      <a:lvl4pPr algn="l" rtl="0" eaLnBrk="0" fontAlgn="base" hangingPunct="0">
        <a:spcBef>
          <a:spcPct val="0"/>
        </a:spcBef>
        <a:spcAft>
          <a:spcPct val="0"/>
        </a:spcAft>
        <a:defRPr sz="2800" b="1">
          <a:solidFill>
            <a:schemeClr val="bg1"/>
          </a:solidFill>
          <a:latin typeface="Calibri" pitchFamily="34" charset="0"/>
          <a:ea typeface="ＭＳ Ｐゴシック" charset="-128"/>
          <a:cs typeface="ＭＳ Ｐゴシック" charset="-128"/>
        </a:defRPr>
      </a:lvl4pPr>
      <a:lvl5pPr algn="l" rtl="0" eaLnBrk="0" fontAlgn="base" hangingPunct="0">
        <a:spcBef>
          <a:spcPct val="0"/>
        </a:spcBef>
        <a:spcAft>
          <a:spcPct val="0"/>
        </a:spcAft>
        <a:defRPr sz="2800" b="1">
          <a:solidFill>
            <a:schemeClr val="bg1"/>
          </a:solidFill>
          <a:latin typeface="Calibri" pitchFamily="34" charset="0"/>
          <a:ea typeface="ＭＳ Ｐゴシック" charset="-128"/>
          <a:cs typeface="ＭＳ Ｐゴシック" charset="-128"/>
        </a:defRPr>
      </a:lvl5pPr>
      <a:lvl6pPr marL="457200" algn="l" rtl="0" fontAlgn="base">
        <a:spcBef>
          <a:spcPct val="0"/>
        </a:spcBef>
        <a:spcAft>
          <a:spcPct val="0"/>
        </a:spcAft>
        <a:defRPr sz="2800" b="1">
          <a:solidFill>
            <a:schemeClr val="bg1"/>
          </a:solidFill>
          <a:latin typeface="Verdana" pitchFamily="34" charset="0"/>
        </a:defRPr>
      </a:lvl6pPr>
      <a:lvl7pPr marL="914400" algn="l" rtl="0" fontAlgn="base">
        <a:spcBef>
          <a:spcPct val="0"/>
        </a:spcBef>
        <a:spcAft>
          <a:spcPct val="0"/>
        </a:spcAft>
        <a:defRPr sz="2800" b="1">
          <a:solidFill>
            <a:schemeClr val="bg1"/>
          </a:solidFill>
          <a:latin typeface="Verdana" pitchFamily="34" charset="0"/>
        </a:defRPr>
      </a:lvl7pPr>
      <a:lvl8pPr marL="1371600" algn="l" rtl="0" fontAlgn="base">
        <a:spcBef>
          <a:spcPct val="0"/>
        </a:spcBef>
        <a:spcAft>
          <a:spcPct val="0"/>
        </a:spcAft>
        <a:defRPr sz="2800" b="1">
          <a:solidFill>
            <a:schemeClr val="bg1"/>
          </a:solidFill>
          <a:latin typeface="Verdana" pitchFamily="34" charset="0"/>
        </a:defRPr>
      </a:lvl8pPr>
      <a:lvl9pPr marL="1828800" algn="l" rtl="0" fontAlgn="base">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22.emf"/><Relationship Id="rId7"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5.emf"/><Relationship Id="rId7"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17.png"/><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28.jpg"/><Relationship Id="rId7"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10.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5.emf"/><Relationship Id="rId7"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7.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8.jpg"/><Relationship Id="rId7"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7.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4" name="Content Placeholder 2"/>
          <p:cNvSpPr txBox="1">
            <a:spLocks/>
          </p:cNvSpPr>
          <p:nvPr/>
        </p:nvSpPr>
        <p:spPr bwMode="auto">
          <a:xfrm>
            <a:off x="228600" y="838200"/>
            <a:ext cx="861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Aft>
                <a:spcPts val="1200"/>
              </a:spcAft>
            </a:pPr>
            <a:r>
              <a:rPr lang="en-US" sz="2400" kern="0" dirty="0" smtClean="0">
                <a:hlinkClick r:id="" action="ppaction://customshow?id=0&amp;return=true"/>
              </a:rPr>
              <a:t>Overview of Standard measurements and data scaling</a:t>
            </a:r>
            <a:endParaRPr lang="en-US" sz="2400" kern="0" dirty="0" smtClean="0"/>
          </a:p>
          <a:p>
            <a:pPr>
              <a:spcAft>
                <a:spcPts val="1200"/>
              </a:spcAft>
            </a:pPr>
            <a:r>
              <a:rPr lang="en-US" sz="2400" kern="0" dirty="0" smtClean="0">
                <a:hlinkClick r:id="" action="ppaction://customshow?id=3&amp;return=true"/>
              </a:rPr>
              <a:t>Sensor Deployments: by Station &amp; by Sensor</a:t>
            </a:r>
            <a:endParaRPr lang="en-US" sz="2400" kern="0" dirty="0"/>
          </a:p>
        </p:txBody>
      </p:sp>
      <p:sp>
        <p:nvSpPr>
          <p:cNvPr id="6" name="Content Placeholder 2"/>
          <p:cNvSpPr txBox="1">
            <a:spLocks/>
          </p:cNvSpPr>
          <p:nvPr/>
        </p:nvSpPr>
        <p:spPr bwMode="auto">
          <a:xfrm>
            <a:off x="381000" y="5486400"/>
            <a:ext cx="6172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90513"/>
            <a:r>
              <a:rPr lang="en-US" sz="2400" u="sng" kern="0" dirty="0" smtClean="0">
                <a:hlinkClick r:id="" action="ppaction://customshow?id=4&amp;return=true"/>
              </a:rPr>
              <a:t>Results:  Data Comparison</a:t>
            </a:r>
            <a:endParaRPr lang="en-US" sz="2400" u="sng" kern="0" dirty="0" smtClean="0"/>
          </a:p>
          <a:p>
            <a:pPr lvl="1"/>
            <a:r>
              <a:rPr lang="en-US" sz="2000" kern="0" dirty="0" smtClean="0"/>
              <a:t>Movie comparing CDOM vs. Salinity at SATURN stations over time</a:t>
            </a:r>
          </a:p>
          <a:p>
            <a:endParaRPr lang="en-US" sz="2000" kern="0" dirty="0" smtClean="0"/>
          </a:p>
          <a:p>
            <a:endParaRPr lang="en-US" sz="2000" kern="0" dirty="0"/>
          </a:p>
        </p:txBody>
      </p:sp>
      <p:sp>
        <p:nvSpPr>
          <p:cNvPr id="7" name="Rounded Rectangle 6"/>
          <p:cNvSpPr/>
          <p:nvPr/>
        </p:nvSpPr>
        <p:spPr bwMode="auto">
          <a:xfrm>
            <a:off x="609600" y="2743200"/>
            <a:ext cx="3733800" cy="2514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8" name="Content Placeholder 2"/>
          <p:cNvSpPr>
            <a:spLocks noGrp="1"/>
          </p:cNvSpPr>
          <p:nvPr>
            <p:ph idx="1"/>
          </p:nvPr>
        </p:nvSpPr>
        <p:spPr>
          <a:xfrm>
            <a:off x="228600" y="2133600"/>
            <a:ext cx="3886200" cy="5029200"/>
          </a:xfrm>
        </p:spPr>
        <p:txBody>
          <a:bodyPr/>
          <a:lstStyle/>
          <a:p>
            <a:r>
              <a:rPr lang="en-US" sz="2400" u="sng" dirty="0" smtClean="0">
                <a:hlinkClick r:id="" action="ppaction://customshow?id=1&amp;return=true"/>
              </a:rPr>
              <a:t>Standard Data &amp; Scale Factors </a:t>
            </a:r>
            <a:r>
              <a:rPr lang="en-US" sz="2400" dirty="0" smtClean="0">
                <a:hlinkClick r:id="" action="ppaction://customshow?id=1&amp;return=true"/>
              </a:rPr>
              <a:t>(by </a:t>
            </a:r>
            <a:r>
              <a:rPr lang="en-US" sz="2400" dirty="0">
                <a:hlinkClick r:id="" action="ppaction://customshow?id=1&amp;return=true"/>
              </a:rPr>
              <a:t>sensor</a:t>
            </a:r>
            <a:r>
              <a:rPr lang="en-US" sz="2400" dirty="0" smtClean="0">
                <a:hlinkClick r:id="" action="ppaction://customshow?id=1&amp;return=true"/>
              </a:rPr>
              <a:t>):</a:t>
            </a:r>
            <a:endParaRPr lang="en-US" sz="2400" dirty="0" smtClean="0"/>
          </a:p>
          <a:p>
            <a:pPr lvl="1"/>
            <a:r>
              <a:rPr lang="en-US" sz="2000" dirty="0" smtClean="0"/>
              <a:t>Guide to viewing data/slides</a:t>
            </a:r>
          </a:p>
          <a:p>
            <a:pPr lvl="1"/>
            <a:r>
              <a:rPr lang="en-US" sz="2000" dirty="0" smtClean="0"/>
              <a:t>FLCD#1973</a:t>
            </a:r>
          </a:p>
          <a:p>
            <a:pPr lvl="1"/>
            <a:r>
              <a:rPr lang="en-US" sz="2000" dirty="0" smtClean="0"/>
              <a:t>FLCD#1686</a:t>
            </a:r>
          </a:p>
          <a:p>
            <a:pPr lvl="1"/>
            <a:r>
              <a:rPr lang="en-US" sz="2000" dirty="0" smtClean="0"/>
              <a:t>WSCD#1337</a:t>
            </a:r>
          </a:p>
          <a:p>
            <a:pPr lvl="1"/>
            <a:r>
              <a:rPr lang="en-US" sz="2000" dirty="0" smtClean="0"/>
              <a:t>WSCD#1338</a:t>
            </a:r>
          </a:p>
          <a:p>
            <a:pPr lvl="1"/>
            <a:r>
              <a:rPr lang="en-US" sz="2000" dirty="0" smtClean="0"/>
              <a:t>WSCD#1339</a:t>
            </a:r>
          </a:p>
          <a:p>
            <a:pPr marL="457200" lvl="1" indent="0">
              <a:buNone/>
            </a:pPr>
            <a:endParaRPr lang="en-US" sz="2000" dirty="0"/>
          </a:p>
        </p:txBody>
      </p:sp>
      <p:sp>
        <p:nvSpPr>
          <p:cNvPr id="9" name="Content Placeholder 2"/>
          <p:cNvSpPr txBox="1">
            <a:spLocks/>
          </p:cNvSpPr>
          <p:nvPr/>
        </p:nvSpPr>
        <p:spPr bwMode="auto">
          <a:xfrm>
            <a:off x="4648200" y="2133600"/>
            <a:ext cx="4038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u="sng" kern="0" dirty="0" smtClean="0">
                <a:hlinkClick r:id="" action="ppaction://customshow?id=2&amp;return=true"/>
              </a:rPr>
              <a:t>Results of Scaling Data (by station)</a:t>
            </a:r>
            <a:endParaRPr lang="en-US" sz="2400" u="sng" kern="0" dirty="0" smtClean="0"/>
          </a:p>
          <a:p>
            <a:pPr lvl="1"/>
            <a:r>
              <a:rPr lang="en-US" sz="2000" kern="0" dirty="0" smtClean="0"/>
              <a:t>SATURN-03</a:t>
            </a:r>
          </a:p>
          <a:p>
            <a:pPr lvl="1"/>
            <a:r>
              <a:rPr lang="en-US" sz="2000" kern="0" dirty="0" smtClean="0"/>
              <a:t>SATURN-04</a:t>
            </a:r>
          </a:p>
          <a:p>
            <a:pPr lvl="1"/>
            <a:r>
              <a:rPr lang="en-US" sz="2000" kern="0" dirty="0" smtClean="0"/>
              <a:t>SATURN-01</a:t>
            </a:r>
          </a:p>
          <a:p>
            <a:pPr lvl="1"/>
            <a:r>
              <a:rPr lang="en-US" sz="2000" kern="0" dirty="0" smtClean="0"/>
              <a:t>SATURN-02</a:t>
            </a:r>
          </a:p>
          <a:p>
            <a:pPr lvl="1"/>
            <a:r>
              <a:rPr lang="en-US" sz="2000" kern="0" dirty="0" smtClean="0"/>
              <a:t>SATURN-07</a:t>
            </a:r>
          </a:p>
          <a:p>
            <a:pPr lvl="1"/>
            <a:r>
              <a:rPr lang="en-US" sz="2000" kern="0" dirty="0" smtClean="0"/>
              <a:t>SATURN-09</a:t>
            </a:r>
          </a:p>
          <a:p>
            <a:endParaRPr lang="en-US" sz="2000" kern="0" dirty="0" smtClean="0"/>
          </a:p>
          <a:p>
            <a:endParaRPr lang="en-US" sz="2000" kern="0" dirty="0"/>
          </a:p>
        </p:txBody>
      </p:sp>
    </p:spTree>
    <p:extLst>
      <p:ext uri="{BB962C8B-B14F-4D97-AF65-F5344CB8AC3E}">
        <p14:creationId xmlns:p14="http://schemas.microsoft.com/office/powerpoint/2010/main" val="261928723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1650"/>
            <a:ext cx="520065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15922" y="5715000"/>
            <a:ext cx="1158922"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2" name="Title 1"/>
          <p:cNvSpPr>
            <a:spLocks noGrp="1"/>
          </p:cNvSpPr>
          <p:nvPr>
            <p:ph type="title"/>
          </p:nvPr>
        </p:nvSpPr>
        <p:spPr/>
        <p:txBody>
          <a:bodyPr/>
          <a:lstStyle/>
          <a:p>
            <a:r>
              <a:rPr lang="en-US" dirty="0" smtClean="0"/>
              <a:t>Standard Data and Scale Factors for WSCD#1337</a:t>
            </a:r>
            <a:endParaRPr lang="en-US" dirty="0"/>
          </a:p>
        </p:txBody>
      </p:sp>
      <p:sp>
        <p:nvSpPr>
          <p:cNvPr id="31" name="Oval 30"/>
          <p:cNvSpPr/>
          <p:nvPr/>
        </p:nvSpPr>
        <p:spPr bwMode="auto">
          <a:xfrm>
            <a:off x="8148352" y="2590800"/>
            <a:ext cx="240509" cy="278864"/>
          </a:xfrm>
          <a:prstGeom prst="ellipse">
            <a:avLst/>
          </a:prstGeom>
          <a:noFill/>
          <a:ln w="19050" cap="flat" cmpd="sng" algn="ctr">
            <a:solidFill>
              <a:srgbClr val="33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32" name="Oval 31"/>
          <p:cNvSpPr/>
          <p:nvPr/>
        </p:nvSpPr>
        <p:spPr bwMode="auto">
          <a:xfrm>
            <a:off x="8103585" y="5105400"/>
            <a:ext cx="240509" cy="365760"/>
          </a:xfrm>
          <a:prstGeom prst="ellipse">
            <a:avLst/>
          </a:prstGeom>
          <a:noFill/>
          <a:ln w="19050" cap="flat" cmpd="sng" algn="ctr">
            <a:solidFill>
              <a:srgbClr val="33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33" name="Oval 32"/>
          <p:cNvSpPr/>
          <p:nvPr/>
        </p:nvSpPr>
        <p:spPr bwMode="auto">
          <a:xfrm>
            <a:off x="8153560" y="4419600"/>
            <a:ext cx="240509" cy="457200"/>
          </a:xfrm>
          <a:prstGeom prst="ellipse">
            <a:avLst/>
          </a:prstGeom>
          <a:noFill/>
          <a:ln w="19050" cap="flat" cmpd="sng" algn="ctr">
            <a:solidFill>
              <a:srgbClr val="33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26" name="TextBox 25"/>
          <p:cNvSpPr txBox="1"/>
          <p:nvPr/>
        </p:nvSpPr>
        <p:spPr>
          <a:xfrm>
            <a:off x="3048000" y="1371600"/>
            <a:ext cx="2090693" cy="400110"/>
          </a:xfrm>
          <a:prstGeom prst="rect">
            <a:avLst/>
          </a:prstGeom>
          <a:noFill/>
        </p:spPr>
        <p:txBody>
          <a:bodyPr wrap="square" rtlCol="0">
            <a:spAutoFit/>
          </a:bodyPr>
          <a:lstStyle/>
          <a:p>
            <a:r>
              <a:rPr lang="en-US" sz="1000" b="1" i="1" dirty="0" smtClean="0"/>
              <a:t>SF = expected/(observed – DI)</a:t>
            </a:r>
          </a:p>
          <a:p>
            <a:r>
              <a:rPr lang="en-US" sz="1000" b="1" i="1" dirty="0"/>
              <a:t>o</a:t>
            </a:r>
            <a:r>
              <a:rPr lang="en-US" sz="1000" b="1" i="1" dirty="0" smtClean="0"/>
              <a:t>ffset = DI*SF</a:t>
            </a:r>
            <a:endParaRPr lang="en-US" sz="1000" b="1" i="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231" y="2081078"/>
            <a:ext cx="3566769" cy="4776922"/>
          </a:xfrm>
          <a:prstGeom prst="rect">
            <a:avLst/>
          </a:prstGeom>
          <a:ln w="19050">
            <a:solidFill>
              <a:srgbClr val="FF0000"/>
            </a:solidFill>
          </a:ln>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8159" t="9433" r="-8159" b="83727"/>
          <a:stretch/>
        </p:blipFill>
        <p:spPr>
          <a:xfrm>
            <a:off x="-15922" y="685798"/>
            <a:ext cx="9144000" cy="276225"/>
          </a:xfrm>
          <a:prstGeom prst="rect">
            <a:avLst/>
          </a:prstGeom>
        </p:spPr>
      </p:pic>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8333" t="88448" b="4476"/>
          <a:stretch/>
        </p:blipFill>
        <p:spPr>
          <a:xfrm>
            <a:off x="0" y="962024"/>
            <a:ext cx="8382000" cy="285750"/>
          </a:xfrm>
          <a:prstGeom prst="rect">
            <a:avLst/>
          </a:prstGeom>
        </p:spPr>
      </p:pic>
      <p:pic>
        <p:nvPicPr>
          <p:cNvPr id="12" name="Picture 11"/>
          <p:cNvPicPr/>
          <p:nvPr/>
        </p:nvPicPr>
        <p:blipFill rotWithShape="1">
          <a:blip r:embed="rId6"/>
          <a:srcRect l="25478" t="53224" r="59622" b="15254"/>
          <a:stretch/>
        </p:blipFill>
        <p:spPr>
          <a:xfrm>
            <a:off x="7931624" y="713440"/>
            <a:ext cx="1364776" cy="886760"/>
          </a:xfrm>
          <a:prstGeom prst="rect">
            <a:avLst/>
          </a:prstGeom>
        </p:spPr>
      </p:pic>
      <p:sp>
        <p:nvSpPr>
          <p:cNvPr id="3" name="Oval 2"/>
          <p:cNvSpPr/>
          <p:nvPr/>
        </p:nvSpPr>
        <p:spPr bwMode="auto">
          <a:xfrm>
            <a:off x="8103585" y="3165578"/>
            <a:ext cx="278415" cy="580267"/>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19" name="Oval 18"/>
          <p:cNvSpPr/>
          <p:nvPr/>
        </p:nvSpPr>
        <p:spPr bwMode="auto">
          <a:xfrm>
            <a:off x="8153560" y="5715000"/>
            <a:ext cx="278415" cy="580267"/>
          </a:xfrm>
          <a:prstGeom prst="ellipse">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20" name="Oval 19"/>
          <p:cNvSpPr/>
          <p:nvPr/>
        </p:nvSpPr>
        <p:spPr bwMode="auto">
          <a:xfrm>
            <a:off x="8084631" y="4998147"/>
            <a:ext cx="278415" cy="412054"/>
          </a:xfrm>
          <a:prstGeom prst="ellipse">
            <a:avLst/>
          </a:prstGeom>
          <a:no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6" name="Oval 5"/>
          <p:cNvSpPr/>
          <p:nvPr/>
        </p:nvSpPr>
        <p:spPr bwMode="auto">
          <a:xfrm>
            <a:off x="3057525" y="4012339"/>
            <a:ext cx="609600" cy="7620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27" name="Oval 26"/>
          <p:cNvSpPr/>
          <p:nvPr/>
        </p:nvSpPr>
        <p:spPr bwMode="auto">
          <a:xfrm>
            <a:off x="4267200" y="3962400"/>
            <a:ext cx="609600" cy="7620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379266"/>
            <a:ext cx="49339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25" y="5215000"/>
            <a:ext cx="493395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09469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5243657"/>
            <a:ext cx="6572250" cy="1614343"/>
            <a:chOff x="0" y="5243657"/>
            <a:chExt cx="6572250" cy="1614343"/>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91150"/>
              <a:ext cx="65722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43657"/>
              <a:ext cx="657225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p:txBody>
          <a:bodyPr/>
          <a:lstStyle/>
          <a:p>
            <a:r>
              <a:rPr lang="en-US" dirty="0" smtClean="0"/>
              <a:t>Standard Data and Scale Factors for FLCD#1338</a:t>
            </a:r>
            <a:endParaRPr lang="en-US" dirty="0"/>
          </a:p>
        </p:txBody>
      </p:sp>
      <p:pic>
        <p:nvPicPr>
          <p:cNvPr id="12" name="Picture 11"/>
          <p:cNvPicPr/>
          <p:nvPr/>
        </p:nvPicPr>
        <p:blipFill rotWithShape="1">
          <a:blip r:embed="rId5"/>
          <a:srcRect l="25478" t="53224" r="59622" b="15254"/>
          <a:stretch/>
        </p:blipFill>
        <p:spPr>
          <a:xfrm>
            <a:off x="76200" y="1161197"/>
            <a:ext cx="1364776" cy="120100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3938" y="1482869"/>
            <a:ext cx="3125866" cy="4186427"/>
          </a:xfrm>
          <a:prstGeom prst="rect">
            <a:avLst/>
          </a:prstGeom>
          <a:ln w="28575">
            <a:solidFill>
              <a:srgbClr val="92D050"/>
            </a:solidFill>
          </a:ln>
        </p:spPr>
      </p:pic>
      <p:sp>
        <p:nvSpPr>
          <p:cNvPr id="16" name="TextBox 15"/>
          <p:cNvSpPr txBox="1"/>
          <p:nvPr/>
        </p:nvSpPr>
        <p:spPr>
          <a:xfrm>
            <a:off x="3276600" y="1828800"/>
            <a:ext cx="2090693" cy="400110"/>
          </a:xfrm>
          <a:prstGeom prst="rect">
            <a:avLst/>
          </a:prstGeom>
          <a:noFill/>
        </p:spPr>
        <p:txBody>
          <a:bodyPr wrap="square" rtlCol="0">
            <a:spAutoFit/>
          </a:bodyPr>
          <a:lstStyle/>
          <a:p>
            <a:r>
              <a:rPr lang="en-US" sz="1000" b="1" i="1" dirty="0" smtClean="0"/>
              <a:t>SF = expected/(observed – DI)</a:t>
            </a:r>
          </a:p>
          <a:p>
            <a:r>
              <a:rPr lang="en-US" sz="1000" b="1" i="1" dirty="0"/>
              <a:t>o</a:t>
            </a:r>
            <a:r>
              <a:rPr lang="en-US" sz="1000" b="1" i="1" dirty="0" smtClean="0"/>
              <a:t>ffset = DI*SF</a:t>
            </a:r>
            <a:endParaRPr lang="en-US" sz="1000" b="1" i="1" dirty="0"/>
          </a:p>
        </p:txBody>
      </p:sp>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t="88448" b="4476"/>
          <a:stretch/>
        </p:blipFill>
        <p:spPr>
          <a:xfrm>
            <a:off x="0" y="928133"/>
            <a:ext cx="9144000" cy="285750"/>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t="15093" b="79010"/>
          <a:stretch/>
        </p:blipFill>
        <p:spPr>
          <a:xfrm>
            <a:off x="0" y="685800"/>
            <a:ext cx="9144000" cy="238125"/>
          </a:xfrm>
          <a:prstGeom prst="rect">
            <a:avLst/>
          </a:prstGeom>
        </p:spPr>
      </p:pic>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788" y="2228910"/>
            <a:ext cx="40386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19224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828" y="2594823"/>
            <a:ext cx="3183172" cy="4263177"/>
          </a:xfrm>
          <a:prstGeom prst="rect">
            <a:avLst/>
          </a:prstGeom>
        </p:spPr>
      </p:pic>
      <p:sp>
        <p:nvSpPr>
          <p:cNvPr id="2" name="Title 1"/>
          <p:cNvSpPr>
            <a:spLocks noGrp="1"/>
          </p:cNvSpPr>
          <p:nvPr>
            <p:ph type="title"/>
          </p:nvPr>
        </p:nvSpPr>
        <p:spPr/>
        <p:txBody>
          <a:bodyPr/>
          <a:lstStyle/>
          <a:p>
            <a:r>
              <a:rPr lang="en-US" dirty="0" smtClean="0"/>
              <a:t>Standard Data and Scale Factors for FLCD#1339</a:t>
            </a:r>
            <a:endParaRPr lang="en-US" dirty="0"/>
          </a:p>
        </p:txBody>
      </p:sp>
      <p:pic>
        <p:nvPicPr>
          <p:cNvPr id="12" name="Picture 11"/>
          <p:cNvPicPr/>
          <p:nvPr/>
        </p:nvPicPr>
        <p:blipFill rotWithShape="1">
          <a:blip r:embed="rId4"/>
          <a:srcRect l="25478" t="52522" r="59622" b="15956"/>
          <a:stretch/>
        </p:blipFill>
        <p:spPr>
          <a:xfrm>
            <a:off x="7769163" y="1219200"/>
            <a:ext cx="1364776" cy="1201003"/>
          </a:xfrm>
          <a:prstGeom prst="rect">
            <a:avLst/>
          </a:prstGeom>
        </p:spPr>
      </p:pic>
      <p:sp>
        <p:nvSpPr>
          <p:cNvPr id="27" name="Oval 26"/>
          <p:cNvSpPr/>
          <p:nvPr/>
        </p:nvSpPr>
        <p:spPr bwMode="auto">
          <a:xfrm>
            <a:off x="8239365" y="3244478"/>
            <a:ext cx="215575" cy="85683"/>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7" name="TextBox 6"/>
          <p:cNvSpPr txBox="1"/>
          <p:nvPr/>
        </p:nvSpPr>
        <p:spPr>
          <a:xfrm>
            <a:off x="6838150" y="4884172"/>
            <a:ext cx="1207382" cy="276999"/>
          </a:xfrm>
          <a:prstGeom prst="rect">
            <a:avLst/>
          </a:prstGeom>
          <a:noFill/>
        </p:spPr>
        <p:txBody>
          <a:bodyPr wrap="none" rtlCol="0">
            <a:spAutoFit/>
          </a:bodyPr>
          <a:lstStyle/>
          <a:p>
            <a:r>
              <a:rPr lang="en-US" i="1" dirty="0" smtClean="0"/>
              <a:t>Downward drift</a:t>
            </a:r>
            <a:endParaRPr lang="en-US" i="1" dirty="0"/>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04" t="20282" r="104" b="73821"/>
          <a:stretch/>
        </p:blipFill>
        <p:spPr>
          <a:xfrm>
            <a:off x="-9525" y="685800"/>
            <a:ext cx="9144000" cy="238125"/>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t="88448" b="4476"/>
          <a:stretch/>
        </p:blipFill>
        <p:spPr>
          <a:xfrm>
            <a:off x="3128" y="933449"/>
            <a:ext cx="9144000" cy="285750"/>
          </a:xfrm>
          <a:prstGeom prst="rect">
            <a:avLst/>
          </a:prstGeom>
        </p:spPr>
      </p:pic>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1969"/>
          <a:stretch/>
        </p:blipFill>
        <p:spPr bwMode="auto">
          <a:xfrm>
            <a:off x="1219200" y="1441270"/>
            <a:ext cx="4058093"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79" y="5715000"/>
            <a:ext cx="493395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25" y="5731575"/>
            <a:ext cx="493395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76981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SATURN-03 CDOM Scaling (prior to 2018 revisions) </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2819400"/>
          </a:xfrm>
          <a:prstGeom prst="rect">
            <a:avLst/>
          </a:prstGeom>
        </p:spPr>
      </p:pic>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490" t="38602" r="17205" b="53347"/>
          <a:stretch/>
        </p:blipFill>
        <p:spPr bwMode="auto">
          <a:xfrm>
            <a:off x="637251" y="1224469"/>
            <a:ext cx="7271715" cy="320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367673" y="1087903"/>
            <a:ext cx="930063" cy="246221"/>
          </a:xfrm>
          <a:prstGeom prst="rect">
            <a:avLst/>
          </a:prstGeom>
          <a:noFill/>
        </p:spPr>
        <p:txBody>
          <a:bodyPr wrap="none" rtlCol="0">
            <a:spAutoFit/>
          </a:bodyPr>
          <a:lstStyle/>
          <a:p>
            <a:r>
              <a:rPr lang="en-US" sz="1000" b="1" dirty="0" smtClean="0">
                <a:solidFill>
                  <a:srgbClr val="339933"/>
                </a:solidFill>
              </a:rPr>
              <a:t>WSCD#1339</a:t>
            </a:r>
            <a:endParaRPr lang="en-US" sz="1000" b="1" dirty="0">
              <a:solidFill>
                <a:srgbClr val="339933"/>
              </a:solidFill>
            </a:endParaRPr>
          </a:p>
        </p:txBody>
      </p:sp>
      <p:sp>
        <p:nvSpPr>
          <p:cNvPr id="24" name="TextBox 23"/>
          <p:cNvSpPr txBox="1"/>
          <p:nvPr/>
        </p:nvSpPr>
        <p:spPr>
          <a:xfrm>
            <a:off x="2358273" y="1087903"/>
            <a:ext cx="930063" cy="246221"/>
          </a:xfrm>
          <a:prstGeom prst="rect">
            <a:avLst/>
          </a:prstGeom>
          <a:noFill/>
        </p:spPr>
        <p:txBody>
          <a:bodyPr wrap="none" rtlCol="0">
            <a:spAutoFit/>
          </a:bodyPr>
          <a:lstStyle/>
          <a:p>
            <a:r>
              <a:rPr lang="en-US" sz="1000" b="1" dirty="0" smtClean="0">
                <a:solidFill>
                  <a:srgbClr val="0000FF"/>
                </a:solidFill>
              </a:rPr>
              <a:t>WSCD#1338</a:t>
            </a:r>
            <a:endParaRPr lang="en-US" sz="1000" b="1" dirty="0">
              <a:solidFill>
                <a:srgbClr val="0000FF"/>
              </a:solidFill>
            </a:endParaRPr>
          </a:p>
        </p:txBody>
      </p:sp>
      <p:sp>
        <p:nvSpPr>
          <p:cNvPr id="25" name="TextBox 24"/>
          <p:cNvSpPr txBox="1"/>
          <p:nvPr/>
        </p:nvSpPr>
        <p:spPr>
          <a:xfrm>
            <a:off x="4568073" y="1087903"/>
            <a:ext cx="930063" cy="246221"/>
          </a:xfrm>
          <a:prstGeom prst="rect">
            <a:avLst/>
          </a:prstGeom>
          <a:noFill/>
        </p:spPr>
        <p:txBody>
          <a:bodyPr wrap="none" rtlCol="0">
            <a:spAutoFit/>
          </a:bodyPr>
          <a:lstStyle/>
          <a:p>
            <a:r>
              <a:rPr lang="en-US" sz="1000" b="1" dirty="0" smtClean="0">
                <a:solidFill>
                  <a:srgbClr val="C00000"/>
                </a:solidFill>
              </a:rPr>
              <a:t>WSCD#1337</a:t>
            </a:r>
            <a:endParaRPr lang="en-US" sz="1000" b="1" dirty="0">
              <a:solidFill>
                <a:srgbClr val="C00000"/>
              </a:solidFill>
            </a:endParaRPr>
          </a:p>
        </p:txBody>
      </p:sp>
      <p:pic>
        <p:nvPicPr>
          <p:cNvPr id="16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108" y="4505325"/>
            <a:ext cx="53340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17329" y="838200"/>
            <a:ext cx="3111557" cy="276999"/>
          </a:xfrm>
          <a:prstGeom prst="rect">
            <a:avLst/>
          </a:prstGeom>
          <a:noFill/>
        </p:spPr>
        <p:txBody>
          <a:bodyPr wrap="none" rtlCol="0">
            <a:spAutoFit/>
          </a:bodyPr>
          <a:lstStyle/>
          <a:p>
            <a:r>
              <a:rPr lang="en-US" i="1" dirty="0" smtClean="0"/>
              <a:t>CDOM Sensors Deployed at SATURN-03</a:t>
            </a:r>
            <a:endParaRPr lang="en-US" i="1" dirty="0"/>
          </a:p>
        </p:txBody>
      </p:sp>
      <p:sp>
        <p:nvSpPr>
          <p:cNvPr id="12" name="TextBox 11"/>
          <p:cNvSpPr txBox="1"/>
          <p:nvPr/>
        </p:nvSpPr>
        <p:spPr>
          <a:xfrm>
            <a:off x="533400" y="1639669"/>
            <a:ext cx="2494594" cy="646331"/>
          </a:xfrm>
          <a:prstGeom prst="rect">
            <a:avLst/>
          </a:prstGeom>
          <a:solidFill>
            <a:schemeClr val="bg1"/>
          </a:solidFill>
          <a:ln>
            <a:solidFill>
              <a:schemeClr val="tx1"/>
            </a:solidFill>
          </a:ln>
        </p:spPr>
        <p:txBody>
          <a:bodyPr wrap="none" rtlCol="0">
            <a:spAutoFit/>
          </a:bodyPr>
          <a:lstStyle/>
          <a:p>
            <a:r>
              <a:rPr lang="en-US" b="1" dirty="0" smtClean="0">
                <a:solidFill>
                  <a:schemeClr val="bg1">
                    <a:lumMod val="50000"/>
                  </a:schemeClr>
                </a:solidFill>
              </a:rPr>
              <a:t>              Gray: Raw Data</a:t>
            </a:r>
          </a:p>
          <a:p>
            <a:r>
              <a:rPr lang="en-US" b="1" dirty="0" smtClean="0">
                <a:solidFill>
                  <a:srgbClr val="C00000"/>
                </a:solidFill>
              </a:rPr>
              <a:t>Colored Data: Different periods </a:t>
            </a:r>
          </a:p>
          <a:p>
            <a:r>
              <a:rPr lang="en-US" b="1" dirty="0">
                <a:solidFill>
                  <a:srgbClr val="C00000"/>
                </a:solidFill>
              </a:rPr>
              <a:t> </a:t>
            </a:r>
            <a:r>
              <a:rPr lang="en-US" b="1" dirty="0" smtClean="0">
                <a:solidFill>
                  <a:srgbClr val="C00000"/>
                </a:solidFill>
              </a:rPr>
              <a:t>                        of data scaling </a:t>
            </a:r>
            <a:endParaRPr lang="en-US" b="1" dirty="0">
              <a:solidFill>
                <a:srgbClr val="C00000"/>
              </a:solidFill>
            </a:endParaRPr>
          </a:p>
        </p:txBody>
      </p:sp>
    </p:spTree>
    <p:extLst>
      <p:ext uri="{BB962C8B-B14F-4D97-AF65-F5344CB8AC3E}">
        <p14:creationId xmlns:p14="http://schemas.microsoft.com/office/powerpoint/2010/main" val="145155416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SATURN-03 results of 2018 scaling revisions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4263303"/>
            <a:ext cx="5781675"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663" y="4101584"/>
            <a:ext cx="578167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5800"/>
            <a:ext cx="9144000" cy="3386667"/>
          </a:xfrm>
          <a:prstGeom prst="rect">
            <a:avLst/>
          </a:prstGeom>
        </p:spPr>
      </p:pic>
    </p:spTree>
    <p:extLst>
      <p:ext uri="{BB962C8B-B14F-4D97-AF65-F5344CB8AC3E}">
        <p14:creationId xmlns:p14="http://schemas.microsoft.com/office/powerpoint/2010/main" val="196862663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SATURN-04 CDOM </a:t>
            </a:r>
            <a:r>
              <a:rPr lang="en-US" dirty="0"/>
              <a:t>Scaling (prior to 2018 revisions)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905375"/>
            <a:ext cx="533400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2963"/>
            <a:ext cx="9144000" cy="295624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9740" t="49177" r="10649" b="40476"/>
          <a:stretch/>
        </p:blipFill>
        <p:spPr>
          <a:xfrm>
            <a:off x="533400" y="1307275"/>
            <a:ext cx="8305800" cy="298088"/>
          </a:xfrm>
          <a:prstGeom prst="rect">
            <a:avLst/>
          </a:prstGeom>
        </p:spPr>
      </p:pic>
      <p:sp>
        <p:nvSpPr>
          <p:cNvPr id="7" name="TextBox 6"/>
          <p:cNvSpPr txBox="1"/>
          <p:nvPr/>
        </p:nvSpPr>
        <p:spPr>
          <a:xfrm>
            <a:off x="4796673" y="1066800"/>
            <a:ext cx="930063" cy="246221"/>
          </a:xfrm>
          <a:prstGeom prst="rect">
            <a:avLst/>
          </a:prstGeom>
          <a:noFill/>
        </p:spPr>
        <p:txBody>
          <a:bodyPr wrap="none" rtlCol="0">
            <a:spAutoFit/>
          </a:bodyPr>
          <a:lstStyle/>
          <a:p>
            <a:r>
              <a:rPr lang="en-US" sz="1000" b="1" dirty="0" smtClean="0">
                <a:solidFill>
                  <a:srgbClr val="0000FF"/>
                </a:solidFill>
              </a:rPr>
              <a:t>WSCD#1338</a:t>
            </a:r>
            <a:endParaRPr lang="en-US" sz="1000" b="1" dirty="0">
              <a:solidFill>
                <a:srgbClr val="0000FF"/>
              </a:solidFill>
            </a:endParaRPr>
          </a:p>
        </p:txBody>
      </p:sp>
      <p:sp>
        <p:nvSpPr>
          <p:cNvPr id="8" name="TextBox 7"/>
          <p:cNvSpPr txBox="1"/>
          <p:nvPr/>
        </p:nvSpPr>
        <p:spPr>
          <a:xfrm>
            <a:off x="838200" y="1066800"/>
            <a:ext cx="930063" cy="246221"/>
          </a:xfrm>
          <a:prstGeom prst="rect">
            <a:avLst/>
          </a:prstGeom>
          <a:noFill/>
        </p:spPr>
        <p:txBody>
          <a:bodyPr wrap="none" rtlCol="0">
            <a:spAutoFit/>
          </a:bodyPr>
          <a:lstStyle/>
          <a:p>
            <a:r>
              <a:rPr lang="en-US" sz="1000" b="1" dirty="0" smtClean="0">
                <a:solidFill>
                  <a:srgbClr val="C00000"/>
                </a:solidFill>
              </a:rPr>
              <a:t>WSCD#1337</a:t>
            </a:r>
            <a:endParaRPr lang="en-US" sz="1000" b="1" dirty="0">
              <a:solidFill>
                <a:srgbClr val="C00000"/>
              </a:solidFill>
            </a:endParaRPr>
          </a:p>
        </p:txBody>
      </p:sp>
      <p:sp>
        <p:nvSpPr>
          <p:cNvPr id="9" name="TextBox 8"/>
          <p:cNvSpPr txBox="1"/>
          <p:nvPr/>
        </p:nvSpPr>
        <p:spPr>
          <a:xfrm>
            <a:off x="3477116" y="843887"/>
            <a:ext cx="2542684" cy="246221"/>
          </a:xfrm>
          <a:prstGeom prst="rect">
            <a:avLst/>
          </a:prstGeom>
          <a:noFill/>
        </p:spPr>
        <p:txBody>
          <a:bodyPr wrap="none" rtlCol="0">
            <a:spAutoFit/>
          </a:bodyPr>
          <a:lstStyle/>
          <a:p>
            <a:r>
              <a:rPr lang="en-US" sz="1000" i="1" dirty="0" smtClean="0"/>
              <a:t>CDOM Sensors Deployed at SATURN-04</a:t>
            </a:r>
            <a:endParaRPr lang="en-US" sz="1000" i="1" dirty="0"/>
          </a:p>
        </p:txBody>
      </p:sp>
      <p:sp>
        <p:nvSpPr>
          <p:cNvPr id="10" name="TextBox 9"/>
          <p:cNvSpPr txBox="1"/>
          <p:nvPr/>
        </p:nvSpPr>
        <p:spPr>
          <a:xfrm>
            <a:off x="533400" y="1745168"/>
            <a:ext cx="2494594" cy="646331"/>
          </a:xfrm>
          <a:prstGeom prst="rect">
            <a:avLst/>
          </a:prstGeom>
          <a:solidFill>
            <a:schemeClr val="bg1"/>
          </a:solidFill>
          <a:ln>
            <a:solidFill>
              <a:schemeClr val="tx1"/>
            </a:solidFill>
          </a:ln>
        </p:spPr>
        <p:txBody>
          <a:bodyPr wrap="none" rtlCol="0">
            <a:spAutoFit/>
          </a:bodyPr>
          <a:lstStyle/>
          <a:p>
            <a:r>
              <a:rPr lang="en-US" b="1" dirty="0" smtClean="0">
                <a:solidFill>
                  <a:schemeClr val="bg1">
                    <a:lumMod val="50000"/>
                  </a:schemeClr>
                </a:solidFill>
              </a:rPr>
              <a:t>              Gray: Raw Data</a:t>
            </a:r>
          </a:p>
          <a:p>
            <a:r>
              <a:rPr lang="en-US" b="1" dirty="0" smtClean="0">
                <a:solidFill>
                  <a:srgbClr val="C00000"/>
                </a:solidFill>
              </a:rPr>
              <a:t>Colored Data: Different periods </a:t>
            </a:r>
          </a:p>
          <a:p>
            <a:r>
              <a:rPr lang="en-US" b="1" dirty="0">
                <a:solidFill>
                  <a:srgbClr val="C00000"/>
                </a:solidFill>
              </a:rPr>
              <a:t> </a:t>
            </a:r>
            <a:r>
              <a:rPr lang="en-US" b="1" dirty="0" smtClean="0">
                <a:solidFill>
                  <a:srgbClr val="C00000"/>
                </a:solidFill>
              </a:rPr>
              <a:t>                        of data scaling </a:t>
            </a:r>
            <a:endParaRPr lang="en-US" b="1" dirty="0">
              <a:solidFill>
                <a:srgbClr val="C00000"/>
              </a:solidFill>
            </a:endParaRPr>
          </a:p>
        </p:txBody>
      </p:sp>
    </p:spTree>
    <p:extLst>
      <p:ext uri="{BB962C8B-B14F-4D97-AF65-F5344CB8AC3E}">
        <p14:creationId xmlns:p14="http://schemas.microsoft.com/office/powerpoint/2010/main" val="129993922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SATURN-04 </a:t>
            </a:r>
            <a:r>
              <a:rPr lang="en-US" dirty="0"/>
              <a:t>results of 2018 scaling revisions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1742"/>
            <a:ext cx="9144000" cy="3386667"/>
          </a:xfrm>
          <a:prstGeom prst="rect">
            <a:avLst/>
          </a:prstGeom>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663" y="4101584"/>
            <a:ext cx="578167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662" y="4263509"/>
            <a:ext cx="578167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965368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SATURN-01 CDOM </a:t>
            </a:r>
            <a:r>
              <a:rPr lang="en-US" dirty="0"/>
              <a:t>Scaling (prior to 2018 revisions)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4876800"/>
            <a:ext cx="6896100" cy="149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7090"/>
            <a:ext cx="9144000" cy="33528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740" t="14003" r="10649" b="75280"/>
          <a:stretch/>
        </p:blipFill>
        <p:spPr>
          <a:xfrm>
            <a:off x="457200" y="1367642"/>
            <a:ext cx="8382000" cy="308758"/>
          </a:xfrm>
          <a:prstGeom prst="rect">
            <a:avLst/>
          </a:prstGeom>
        </p:spPr>
      </p:pic>
      <p:sp>
        <p:nvSpPr>
          <p:cNvPr id="9" name="TextBox 8"/>
          <p:cNvSpPr txBox="1"/>
          <p:nvPr/>
        </p:nvSpPr>
        <p:spPr>
          <a:xfrm>
            <a:off x="7922992" y="1201579"/>
            <a:ext cx="930063" cy="246221"/>
          </a:xfrm>
          <a:prstGeom prst="rect">
            <a:avLst/>
          </a:prstGeom>
          <a:noFill/>
        </p:spPr>
        <p:txBody>
          <a:bodyPr wrap="none" rtlCol="0">
            <a:spAutoFit/>
          </a:bodyPr>
          <a:lstStyle/>
          <a:p>
            <a:r>
              <a:rPr lang="en-US" sz="1000" b="1" dirty="0" smtClean="0">
                <a:solidFill>
                  <a:srgbClr val="339933"/>
                </a:solidFill>
              </a:rPr>
              <a:t>WSCD#1339</a:t>
            </a:r>
            <a:endParaRPr lang="en-US" sz="1000" b="1" dirty="0">
              <a:solidFill>
                <a:srgbClr val="339933"/>
              </a:solidFill>
            </a:endParaRPr>
          </a:p>
        </p:txBody>
      </p:sp>
      <p:sp>
        <p:nvSpPr>
          <p:cNvPr id="10" name="TextBox 9"/>
          <p:cNvSpPr txBox="1"/>
          <p:nvPr/>
        </p:nvSpPr>
        <p:spPr>
          <a:xfrm>
            <a:off x="4106968" y="1183958"/>
            <a:ext cx="880369" cy="246221"/>
          </a:xfrm>
          <a:prstGeom prst="rect">
            <a:avLst/>
          </a:prstGeom>
          <a:noFill/>
        </p:spPr>
        <p:txBody>
          <a:bodyPr wrap="none" rtlCol="0">
            <a:spAutoFit/>
          </a:bodyPr>
          <a:lstStyle/>
          <a:p>
            <a:r>
              <a:rPr lang="en-US" sz="1000" b="1" dirty="0" smtClean="0">
                <a:solidFill>
                  <a:srgbClr val="CC00CC"/>
                </a:solidFill>
              </a:rPr>
              <a:t>FLCD#1973</a:t>
            </a:r>
            <a:endParaRPr lang="en-US" sz="1000" b="1" dirty="0">
              <a:solidFill>
                <a:srgbClr val="CC00CC"/>
              </a:solidFill>
            </a:endParaRPr>
          </a:p>
        </p:txBody>
      </p:sp>
      <p:sp>
        <p:nvSpPr>
          <p:cNvPr id="11" name="TextBox 10"/>
          <p:cNvSpPr txBox="1"/>
          <p:nvPr/>
        </p:nvSpPr>
        <p:spPr>
          <a:xfrm>
            <a:off x="838200" y="1184548"/>
            <a:ext cx="880369" cy="246221"/>
          </a:xfrm>
          <a:prstGeom prst="rect">
            <a:avLst/>
          </a:prstGeom>
          <a:noFill/>
        </p:spPr>
        <p:txBody>
          <a:bodyPr wrap="none" rtlCol="0">
            <a:spAutoFit/>
          </a:bodyPr>
          <a:lstStyle/>
          <a:p>
            <a:r>
              <a:rPr lang="en-US" sz="1000" b="1" dirty="0" smtClean="0">
                <a:solidFill>
                  <a:srgbClr val="967200"/>
                </a:solidFill>
              </a:rPr>
              <a:t>FLCD#2228</a:t>
            </a:r>
            <a:endParaRPr lang="en-US" sz="1000" b="1" dirty="0">
              <a:solidFill>
                <a:srgbClr val="967200"/>
              </a:solidFill>
            </a:endParaRPr>
          </a:p>
        </p:txBody>
      </p:sp>
      <p:sp>
        <p:nvSpPr>
          <p:cNvPr id="12" name="TextBox 11"/>
          <p:cNvSpPr txBox="1"/>
          <p:nvPr/>
        </p:nvSpPr>
        <p:spPr>
          <a:xfrm>
            <a:off x="3477116" y="843887"/>
            <a:ext cx="2542684" cy="246221"/>
          </a:xfrm>
          <a:prstGeom prst="rect">
            <a:avLst/>
          </a:prstGeom>
          <a:noFill/>
        </p:spPr>
        <p:txBody>
          <a:bodyPr wrap="none" rtlCol="0">
            <a:spAutoFit/>
          </a:bodyPr>
          <a:lstStyle/>
          <a:p>
            <a:r>
              <a:rPr lang="en-US" sz="1000" i="1" dirty="0" smtClean="0"/>
              <a:t>CDOM Sensors Deployed at SATURN-01</a:t>
            </a:r>
            <a:endParaRPr lang="en-US" sz="1000" i="1" dirty="0"/>
          </a:p>
        </p:txBody>
      </p:sp>
      <p:sp>
        <p:nvSpPr>
          <p:cNvPr id="13" name="TextBox 12"/>
          <p:cNvSpPr txBox="1"/>
          <p:nvPr/>
        </p:nvSpPr>
        <p:spPr>
          <a:xfrm>
            <a:off x="2667000" y="2068333"/>
            <a:ext cx="2494594" cy="646331"/>
          </a:xfrm>
          <a:prstGeom prst="rect">
            <a:avLst/>
          </a:prstGeom>
          <a:solidFill>
            <a:schemeClr val="bg1"/>
          </a:solidFill>
          <a:ln>
            <a:solidFill>
              <a:schemeClr val="tx1"/>
            </a:solidFill>
          </a:ln>
        </p:spPr>
        <p:txBody>
          <a:bodyPr wrap="none" rtlCol="0">
            <a:spAutoFit/>
          </a:bodyPr>
          <a:lstStyle/>
          <a:p>
            <a:r>
              <a:rPr lang="en-US" b="1" dirty="0" smtClean="0">
                <a:solidFill>
                  <a:schemeClr val="bg1">
                    <a:lumMod val="50000"/>
                  </a:schemeClr>
                </a:solidFill>
              </a:rPr>
              <a:t>              Gray: Raw Data</a:t>
            </a:r>
          </a:p>
          <a:p>
            <a:r>
              <a:rPr lang="en-US" b="1" dirty="0" smtClean="0">
                <a:solidFill>
                  <a:srgbClr val="C00000"/>
                </a:solidFill>
              </a:rPr>
              <a:t>Colored Data: Different periods </a:t>
            </a:r>
          </a:p>
          <a:p>
            <a:r>
              <a:rPr lang="en-US" b="1" dirty="0">
                <a:solidFill>
                  <a:srgbClr val="C00000"/>
                </a:solidFill>
              </a:rPr>
              <a:t> </a:t>
            </a:r>
            <a:r>
              <a:rPr lang="en-US" b="1" dirty="0" smtClean="0">
                <a:solidFill>
                  <a:srgbClr val="C00000"/>
                </a:solidFill>
              </a:rPr>
              <a:t>                        of data scaling </a:t>
            </a:r>
            <a:endParaRPr lang="en-US" b="1" dirty="0">
              <a:solidFill>
                <a:srgbClr val="C00000"/>
              </a:solidFill>
            </a:endParaRPr>
          </a:p>
        </p:txBody>
      </p:sp>
      <p:sp>
        <p:nvSpPr>
          <p:cNvPr id="5" name="TextBox 4"/>
          <p:cNvSpPr txBox="1"/>
          <p:nvPr/>
        </p:nvSpPr>
        <p:spPr>
          <a:xfrm>
            <a:off x="-40944" y="4849503"/>
            <a:ext cx="1454342" cy="830997"/>
          </a:xfrm>
          <a:prstGeom prst="rect">
            <a:avLst/>
          </a:prstGeom>
          <a:noFill/>
        </p:spPr>
        <p:txBody>
          <a:bodyPr wrap="square" rtlCol="0">
            <a:spAutoFit/>
          </a:bodyPr>
          <a:lstStyle/>
          <a:p>
            <a:pPr algn="r"/>
            <a:r>
              <a:rPr lang="en-US" dirty="0" smtClean="0"/>
              <a:t>Note:</a:t>
            </a:r>
          </a:p>
          <a:p>
            <a:pPr algn="r"/>
            <a:r>
              <a:rPr lang="en-US" dirty="0" smtClean="0"/>
              <a:t>Data from this deployment are flagged as bad; </a:t>
            </a:r>
            <a:endParaRPr lang="en-US" dirty="0"/>
          </a:p>
        </p:txBody>
      </p:sp>
      <p:cxnSp>
        <p:nvCxnSpPr>
          <p:cNvPr id="7" name="Straight Arrow Connector 6"/>
          <p:cNvCxnSpPr/>
          <p:nvPr/>
        </p:nvCxnSpPr>
        <p:spPr bwMode="auto">
          <a:xfrm flipV="1">
            <a:off x="1346624" y="4634552"/>
            <a:ext cx="0" cy="255895"/>
          </a:xfrm>
          <a:prstGeom prst="straightConnector1">
            <a:avLst/>
          </a:prstGeom>
          <a:noFill/>
          <a:ln w="952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rot="5400000" flipV="1">
            <a:off x="1485376" y="5087208"/>
            <a:ext cx="0" cy="255895"/>
          </a:xfrm>
          <a:prstGeom prst="straightConnector1">
            <a:avLst/>
          </a:prstGeom>
          <a:no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78487764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SATURN-01 </a:t>
            </a:r>
            <a:r>
              <a:rPr lang="en-US" dirty="0"/>
              <a:t>results of 2018 scaling revisions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1933"/>
            <a:ext cx="9144000" cy="3386667"/>
          </a:xfrm>
          <a:prstGeom prst="rect">
            <a:avLst/>
          </a:prstGeom>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663" y="4101584"/>
            <a:ext cx="578167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725" y="4267467"/>
            <a:ext cx="578167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517330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828800" y="4876800"/>
            <a:ext cx="5486400" cy="182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7400"/>
            <a:ext cx="9144000" cy="2657554"/>
          </a:xfrm>
          <a:prstGeom prst="rect">
            <a:avLst/>
          </a:prstGeom>
        </p:spPr>
      </p:pic>
      <p:sp>
        <p:nvSpPr>
          <p:cNvPr id="2" name="Title 1"/>
          <p:cNvSpPr>
            <a:spLocks noGrp="1"/>
          </p:cNvSpPr>
          <p:nvPr>
            <p:ph type="title"/>
          </p:nvPr>
        </p:nvSpPr>
        <p:spPr/>
        <p:txBody>
          <a:bodyPr/>
          <a:lstStyle/>
          <a:p>
            <a:r>
              <a:rPr lang="en-US" dirty="0" smtClean="0"/>
              <a:t>SATURN-07 CDOM Scaling </a:t>
            </a:r>
            <a:r>
              <a:rPr lang="en-US" dirty="0"/>
              <a:t>(prior to 2018 revisions) </a:t>
            </a:r>
          </a:p>
        </p:txBody>
      </p:sp>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490" t="62320" r="17205" b="30205"/>
          <a:stretch/>
        </p:blipFill>
        <p:spPr bwMode="auto">
          <a:xfrm>
            <a:off x="0" y="1302489"/>
            <a:ext cx="7772400" cy="297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3353557" y="1082587"/>
            <a:ext cx="930063" cy="246221"/>
          </a:xfrm>
          <a:prstGeom prst="rect">
            <a:avLst/>
          </a:prstGeom>
          <a:noFill/>
        </p:spPr>
        <p:txBody>
          <a:bodyPr wrap="none" rtlCol="0">
            <a:spAutoFit/>
          </a:bodyPr>
          <a:lstStyle/>
          <a:p>
            <a:r>
              <a:rPr lang="en-US" sz="1000" b="1" dirty="0" smtClean="0">
                <a:solidFill>
                  <a:srgbClr val="339933"/>
                </a:solidFill>
              </a:rPr>
              <a:t>WSCD#1339</a:t>
            </a:r>
            <a:endParaRPr lang="en-US" sz="1000" b="1" dirty="0">
              <a:solidFill>
                <a:srgbClr val="339933"/>
              </a:solidFill>
            </a:endParaRPr>
          </a:p>
        </p:txBody>
      </p:sp>
      <p:sp>
        <p:nvSpPr>
          <p:cNvPr id="24" name="TextBox 23"/>
          <p:cNvSpPr txBox="1"/>
          <p:nvPr/>
        </p:nvSpPr>
        <p:spPr>
          <a:xfrm>
            <a:off x="457200" y="1056268"/>
            <a:ext cx="880369" cy="246221"/>
          </a:xfrm>
          <a:prstGeom prst="rect">
            <a:avLst/>
          </a:prstGeom>
          <a:noFill/>
        </p:spPr>
        <p:txBody>
          <a:bodyPr wrap="none" rtlCol="0">
            <a:spAutoFit/>
          </a:bodyPr>
          <a:lstStyle/>
          <a:p>
            <a:r>
              <a:rPr lang="en-US" sz="1000" b="1" dirty="0" smtClean="0">
                <a:solidFill>
                  <a:srgbClr val="0099FF"/>
                </a:solidFill>
              </a:rPr>
              <a:t>FLCD#1668</a:t>
            </a:r>
            <a:endParaRPr lang="en-US" sz="1000" b="1" dirty="0">
              <a:solidFill>
                <a:srgbClr val="0099FF"/>
              </a:solidFill>
            </a:endParaRPr>
          </a:p>
        </p:txBody>
      </p:sp>
      <p:sp>
        <p:nvSpPr>
          <p:cNvPr id="25" name="TextBox 24"/>
          <p:cNvSpPr txBox="1"/>
          <p:nvPr/>
        </p:nvSpPr>
        <p:spPr>
          <a:xfrm>
            <a:off x="1464220" y="1056267"/>
            <a:ext cx="930063" cy="246221"/>
          </a:xfrm>
          <a:prstGeom prst="rect">
            <a:avLst/>
          </a:prstGeom>
          <a:noFill/>
        </p:spPr>
        <p:txBody>
          <a:bodyPr wrap="none" rtlCol="0">
            <a:spAutoFit/>
          </a:bodyPr>
          <a:lstStyle/>
          <a:p>
            <a:r>
              <a:rPr lang="en-US" sz="1000" b="1" dirty="0" smtClean="0">
                <a:solidFill>
                  <a:srgbClr val="C00000"/>
                </a:solidFill>
              </a:rPr>
              <a:t>WSCD#1337</a:t>
            </a:r>
            <a:endParaRPr lang="en-US" sz="1000" b="1" dirty="0">
              <a:solidFill>
                <a:srgbClr val="C00000"/>
              </a:solidFill>
            </a:endParaRPr>
          </a:p>
        </p:txBody>
      </p:sp>
      <p:sp>
        <p:nvSpPr>
          <p:cNvPr id="3" name="TextBox 2"/>
          <p:cNvSpPr txBox="1"/>
          <p:nvPr/>
        </p:nvSpPr>
        <p:spPr>
          <a:xfrm>
            <a:off x="2755843" y="713601"/>
            <a:ext cx="3111557" cy="276999"/>
          </a:xfrm>
          <a:prstGeom prst="rect">
            <a:avLst/>
          </a:prstGeom>
          <a:noFill/>
        </p:spPr>
        <p:txBody>
          <a:bodyPr wrap="none" rtlCol="0">
            <a:spAutoFit/>
          </a:bodyPr>
          <a:lstStyle/>
          <a:p>
            <a:r>
              <a:rPr lang="en-US" i="1" dirty="0" smtClean="0"/>
              <a:t>CDOM Sensors Deployed at SATURN-07</a:t>
            </a:r>
            <a:endParaRPr lang="en-US" i="1" dirty="0"/>
          </a:p>
        </p:txBody>
      </p:sp>
      <p:sp>
        <p:nvSpPr>
          <p:cNvPr id="12" name="TextBox 11"/>
          <p:cNvSpPr txBox="1"/>
          <p:nvPr/>
        </p:nvSpPr>
        <p:spPr>
          <a:xfrm>
            <a:off x="6525103" y="1994088"/>
            <a:ext cx="2494594" cy="646331"/>
          </a:xfrm>
          <a:prstGeom prst="rect">
            <a:avLst/>
          </a:prstGeom>
          <a:solidFill>
            <a:schemeClr val="bg1"/>
          </a:solidFill>
          <a:ln>
            <a:solidFill>
              <a:schemeClr val="tx1"/>
            </a:solidFill>
          </a:ln>
        </p:spPr>
        <p:txBody>
          <a:bodyPr wrap="none" rtlCol="0">
            <a:spAutoFit/>
          </a:bodyPr>
          <a:lstStyle/>
          <a:p>
            <a:r>
              <a:rPr lang="en-US" b="1" dirty="0" smtClean="0">
                <a:solidFill>
                  <a:schemeClr val="bg1">
                    <a:lumMod val="50000"/>
                  </a:schemeClr>
                </a:solidFill>
              </a:rPr>
              <a:t>              Gray: Raw Data</a:t>
            </a:r>
          </a:p>
          <a:p>
            <a:r>
              <a:rPr lang="en-US" b="1" dirty="0" smtClean="0">
                <a:solidFill>
                  <a:srgbClr val="C00000"/>
                </a:solidFill>
              </a:rPr>
              <a:t>Colored Data: Different periods </a:t>
            </a:r>
          </a:p>
          <a:p>
            <a:r>
              <a:rPr lang="en-US" b="1" dirty="0">
                <a:solidFill>
                  <a:srgbClr val="C00000"/>
                </a:solidFill>
              </a:rPr>
              <a:t> </a:t>
            </a:r>
            <a:r>
              <a:rPr lang="en-US" b="1" dirty="0" smtClean="0">
                <a:solidFill>
                  <a:srgbClr val="C00000"/>
                </a:solidFill>
              </a:rPr>
              <a:t>                        of data scaling </a:t>
            </a:r>
            <a:endParaRPr lang="en-US" b="1" dirty="0">
              <a:solidFill>
                <a:srgbClr val="C00000"/>
              </a:solidFill>
            </a:endParaRPr>
          </a:p>
        </p:txBody>
      </p:sp>
      <p:sp>
        <p:nvSpPr>
          <p:cNvPr id="11" name="TextBox 10"/>
          <p:cNvSpPr txBox="1"/>
          <p:nvPr/>
        </p:nvSpPr>
        <p:spPr>
          <a:xfrm>
            <a:off x="5610703" y="1091441"/>
            <a:ext cx="715260" cy="246221"/>
          </a:xfrm>
          <a:prstGeom prst="rect">
            <a:avLst/>
          </a:prstGeom>
          <a:noFill/>
        </p:spPr>
        <p:txBody>
          <a:bodyPr wrap="none" rtlCol="0">
            <a:spAutoFit/>
          </a:bodyPr>
          <a:lstStyle/>
          <a:p>
            <a:r>
              <a:rPr lang="en-US" sz="1000" b="1" dirty="0" smtClean="0"/>
              <a:t>CY#0535</a:t>
            </a:r>
            <a:endParaRPr lang="en-US" sz="1000" b="1" dirty="0"/>
          </a:p>
        </p:txBody>
      </p:sp>
      <p:sp>
        <p:nvSpPr>
          <p:cNvPr id="13" name="TextBox 12"/>
          <p:cNvSpPr txBox="1"/>
          <p:nvPr/>
        </p:nvSpPr>
        <p:spPr>
          <a:xfrm>
            <a:off x="2391263" y="1058707"/>
            <a:ext cx="880369" cy="246221"/>
          </a:xfrm>
          <a:prstGeom prst="rect">
            <a:avLst/>
          </a:prstGeom>
          <a:noFill/>
        </p:spPr>
        <p:txBody>
          <a:bodyPr wrap="none" rtlCol="0">
            <a:spAutoFit/>
          </a:bodyPr>
          <a:lstStyle/>
          <a:p>
            <a:r>
              <a:rPr lang="en-US" sz="1000" b="1" dirty="0" smtClean="0">
                <a:solidFill>
                  <a:srgbClr val="0099FF"/>
                </a:solidFill>
              </a:rPr>
              <a:t>FLCD#1668</a:t>
            </a:r>
            <a:endParaRPr lang="en-US" sz="1000" b="1" dirty="0">
              <a:solidFill>
                <a:srgbClr val="0099FF"/>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332" y="4980801"/>
            <a:ext cx="5334000"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28418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5638800"/>
            <a:ext cx="9144000" cy="1219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0" y="762000"/>
            <a:ext cx="9144000" cy="5715000"/>
          </a:xfrm>
        </p:spPr>
        <p:txBody>
          <a:bodyPr/>
          <a:lstStyle/>
          <a:p>
            <a:pPr marL="166688" indent="0">
              <a:buNone/>
            </a:pPr>
            <a:r>
              <a:rPr lang="en-US" sz="2800" dirty="0" smtClean="0"/>
              <a:t>Measurements in reference solutions have been made with SATURN CDOM sensors going back to mid-2012</a:t>
            </a:r>
          </a:p>
          <a:p>
            <a:pPr lvl="1"/>
            <a:r>
              <a:rPr lang="en-US" sz="2400" b="1" dirty="0" smtClean="0"/>
              <a:t>De-bubbled </a:t>
            </a:r>
            <a:r>
              <a:rPr lang="en-US" sz="2400" b="1" dirty="0" smtClean="0"/>
              <a:t>Sodas : </a:t>
            </a:r>
            <a:r>
              <a:rPr lang="en-US" sz="2400" b="1" dirty="0" smtClean="0"/>
              <a:t>Diet Sierra Mist (DSM) &amp; Sprite Zero (SZ)</a:t>
            </a:r>
          </a:p>
          <a:p>
            <a:pPr lvl="2"/>
            <a:r>
              <a:rPr lang="en-US" sz="1800" i="1" dirty="0" smtClean="0"/>
              <a:t>Earp et. al </a:t>
            </a:r>
            <a:r>
              <a:rPr lang="en-US" sz="1800" dirty="0" smtClean="0"/>
              <a:t>(2011) showed sprite zero to be linear within the concentration range typically measured at SATURN stations,  with ~4% variation</a:t>
            </a:r>
          </a:p>
          <a:p>
            <a:pPr lvl="2"/>
            <a:r>
              <a:rPr lang="en-US" sz="1800" dirty="0" smtClean="0"/>
              <a:t>We measured ~5% variation in laboratory evaluations of the soda solutions (data not shown</a:t>
            </a:r>
            <a:r>
              <a:rPr lang="en-US" sz="1800" dirty="0" smtClean="0"/>
              <a:t>)</a:t>
            </a:r>
          </a:p>
          <a:p>
            <a:pPr lvl="2"/>
            <a:r>
              <a:rPr lang="en-US" sz="1800" dirty="0" smtClean="0"/>
              <a:t>Both solutions used before March of 2016 , after which only SZ was used</a:t>
            </a:r>
            <a:endParaRPr lang="en-US" sz="1800" dirty="0" smtClean="0"/>
          </a:p>
          <a:p>
            <a:pPr lvl="1"/>
            <a:r>
              <a:rPr lang="en-US" sz="2400" b="1" dirty="0" smtClean="0"/>
              <a:t>Quinine Sulfate Dihydrate (QSD)- measurements since April 2015</a:t>
            </a:r>
          </a:p>
          <a:p>
            <a:pPr lvl="2"/>
            <a:r>
              <a:rPr lang="en-US" sz="1800" dirty="0" smtClean="0"/>
              <a:t>Measurements in this solution began in April 2015</a:t>
            </a:r>
          </a:p>
          <a:p>
            <a:pPr lvl="2"/>
            <a:r>
              <a:rPr lang="en-US" sz="1800" dirty="0" smtClean="0"/>
              <a:t>This is the </a:t>
            </a:r>
            <a:r>
              <a:rPr lang="en-US" sz="1800" dirty="0"/>
              <a:t>p</a:t>
            </a:r>
            <a:r>
              <a:rPr lang="en-US" sz="1800" dirty="0" smtClean="0"/>
              <a:t>referred standard solution; used by manufacturers for sensor calibration. </a:t>
            </a:r>
          </a:p>
          <a:p>
            <a:pPr marL="284162" lvl="1" indent="0">
              <a:buNone/>
              <a:tabLst>
                <a:tab pos="803275" algn="l"/>
              </a:tabLst>
            </a:pPr>
            <a:endParaRPr lang="en-US" sz="2400" dirty="0" smtClean="0">
              <a:solidFill>
                <a:srgbClr val="FF0000"/>
              </a:solidFill>
            </a:endParaRPr>
          </a:p>
          <a:p>
            <a:pPr marL="284162" lvl="1" indent="0">
              <a:buNone/>
              <a:tabLst>
                <a:tab pos="803275" algn="l"/>
              </a:tabLst>
            </a:pPr>
            <a:r>
              <a:rPr lang="en-US" sz="2400" dirty="0" smtClean="0">
                <a:solidFill>
                  <a:srgbClr val="FF0000"/>
                </a:solidFill>
              </a:rPr>
              <a:t>These data were used to scale/relate the data between stations/deployments and provide an understanding of changes in sensor calibration over time</a:t>
            </a:r>
          </a:p>
          <a:p>
            <a:pPr marL="914400" lvl="2" indent="0">
              <a:buNone/>
            </a:pPr>
            <a:endParaRPr lang="en-US" dirty="0" smtClean="0"/>
          </a:p>
        </p:txBody>
      </p:sp>
    </p:spTree>
    <p:extLst>
      <p:ext uri="{BB962C8B-B14F-4D97-AF65-F5344CB8AC3E}">
        <p14:creationId xmlns:p14="http://schemas.microsoft.com/office/powerpoint/2010/main" val="168044886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SATURN-07 </a:t>
            </a:r>
            <a:r>
              <a:rPr lang="en-US" dirty="0"/>
              <a:t>results of 2018 scaling revisions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6586"/>
            <a:ext cx="9144000" cy="3386667"/>
          </a:xfrm>
          <a:prstGeom prst="rect">
            <a:avLst/>
          </a:prstGeom>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663" y="4257675"/>
            <a:ext cx="578167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663" y="4419600"/>
            <a:ext cx="57816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11315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3270"/>
            <a:ext cx="9144000" cy="2911460"/>
          </a:xfrm>
          <a:prstGeom prst="rect">
            <a:avLst/>
          </a:prstGeom>
        </p:spPr>
      </p:pic>
      <p:sp>
        <p:nvSpPr>
          <p:cNvPr id="2" name="Title 1"/>
          <p:cNvSpPr>
            <a:spLocks noGrp="1"/>
          </p:cNvSpPr>
          <p:nvPr>
            <p:ph type="title"/>
          </p:nvPr>
        </p:nvSpPr>
        <p:spPr/>
        <p:txBody>
          <a:bodyPr/>
          <a:lstStyle/>
          <a:p>
            <a:r>
              <a:rPr lang="en-US" dirty="0" smtClean="0"/>
              <a:t>SATURN-02 CDOM </a:t>
            </a:r>
            <a:r>
              <a:rPr lang="en-US" dirty="0"/>
              <a:t>Scaling (prior to 2018 revisions) </a:t>
            </a:r>
          </a:p>
        </p:txBody>
      </p:sp>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490" t="25877" r="17205" b="66114"/>
          <a:stretch/>
        </p:blipFill>
        <p:spPr bwMode="auto">
          <a:xfrm>
            <a:off x="637251" y="1205024"/>
            <a:ext cx="7271715" cy="318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55843" y="713601"/>
            <a:ext cx="3005759" cy="276999"/>
          </a:xfrm>
          <a:prstGeom prst="rect">
            <a:avLst/>
          </a:prstGeom>
          <a:noFill/>
        </p:spPr>
        <p:txBody>
          <a:bodyPr wrap="none" rtlCol="0">
            <a:spAutoFit/>
          </a:bodyPr>
          <a:lstStyle/>
          <a:p>
            <a:r>
              <a:rPr lang="en-US" i="1" dirty="0" smtClean="0"/>
              <a:t>CDOM Sensors Deployed at SATURN-02</a:t>
            </a:r>
            <a:endParaRPr lang="en-US" i="1" dirty="0"/>
          </a:p>
        </p:txBody>
      </p:sp>
      <p:sp>
        <p:nvSpPr>
          <p:cNvPr id="12" name="TextBox 11"/>
          <p:cNvSpPr txBox="1"/>
          <p:nvPr/>
        </p:nvSpPr>
        <p:spPr>
          <a:xfrm>
            <a:off x="3725529" y="1905000"/>
            <a:ext cx="2494594" cy="646331"/>
          </a:xfrm>
          <a:prstGeom prst="rect">
            <a:avLst/>
          </a:prstGeom>
          <a:solidFill>
            <a:schemeClr val="bg1"/>
          </a:solidFill>
          <a:ln>
            <a:solidFill>
              <a:schemeClr val="tx1"/>
            </a:solidFill>
          </a:ln>
        </p:spPr>
        <p:txBody>
          <a:bodyPr wrap="none" rtlCol="0">
            <a:spAutoFit/>
          </a:bodyPr>
          <a:lstStyle/>
          <a:p>
            <a:r>
              <a:rPr lang="en-US" b="1" dirty="0" smtClean="0">
                <a:solidFill>
                  <a:schemeClr val="bg1">
                    <a:lumMod val="50000"/>
                  </a:schemeClr>
                </a:solidFill>
              </a:rPr>
              <a:t>              Gray: Raw Data</a:t>
            </a:r>
          </a:p>
          <a:p>
            <a:r>
              <a:rPr lang="en-US" b="1" dirty="0" smtClean="0">
                <a:solidFill>
                  <a:srgbClr val="C00000"/>
                </a:solidFill>
              </a:rPr>
              <a:t>Colored Data: Different periods </a:t>
            </a:r>
          </a:p>
          <a:p>
            <a:r>
              <a:rPr lang="en-US" b="1" dirty="0">
                <a:solidFill>
                  <a:srgbClr val="C00000"/>
                </a:solidFill>
              </a:rPr>
              <a:t> </a:t>
            </a:r>
            <a:r>
              <a:rPr lang="en-US" b="1" dirty="0" smtClean="0">
                <a:solidFill>
                  <a:srgbClr val="C00000"/>
                </a:solidFill>
              </a:rPr>
              <a:t>                        of data scaling </a:t>
            </a:r>
            <a:endParaRPr lang="en-US" b="1" dirty="0">
              <a:solidFill>
                <a:srgbClr val="C00000"/>
              </a:solidFill>
            </a:endParaRPr>
          </a:p>
        </p:txBody>
      </p:sp>
      <p:sp>
        <p:nvSpPr>
          <p:cNvPr id="11" name="TextBox 10"/>
          <p:cNvSpPr txBox="1"/>
          <p:nvPr/>
        </p:nvSpPr>
        <p:spPr>
          <a:xfrm>
            <a:off x="7285740" y="1091441"/>
            <a:ext cx="715260" cy="246221"/>
          </a:xfrm>
          <a:prstGeom prst="rect">
            <a:avLst/>
          </a:prstGeom>
          <a:noFill/>
        </p:spPr>
        <p:txBody>
          <a:bodyPr wrap="none" rtlCol="0">
            <a:spAutoFit/>
          </a:bodyPr>
          <a:lstStyle/>
          <a:p>
            <a:r>
              <a:rPr lang="en-US" sz="1000" b="1" dirty="0" smtClean="0">
                <a:solidFill>
                  <a:srgbClr val="336600"/>
                </a:solidFill>
              </a:rPr>
              <a:t>CY#0718</a:t>
            </a:r>
            <a:endParaRPr lang="en-US" sz="1000" b="1" dirty="0">
              <a:solidFill>
                <a:srgbClr val="336600"/>
              </a:solidFill>
            </a:endParaRPr>
          </a:p>
        </p:txBody>
      </p:sp>
      <p:sp>
        <p:nvSpPr>
          <p:cNvPr id="15" name="TextBox 14"/>
          <p:cNvSpPr txBox="1"/>
          <p:nvPr/>
        </p:nvSpPr>
        <p:spPr>
          <a:xfrm>
            <a:off x="457200" y="1056268"/>
            <a:ext cx="880369" cy="246221"/>
          </a:xfrm>
          <a:prstGeom prst="rect">
            <a:avLst/>
          </a:prstGeom>
          <a:noFill/>
        </p:spPr>
        <p:txBody>
          <a:bodyPr wrap="none" rtlCol="0">
            <a:spAutoFit/>
          </a:bodyPr>
          <a:lstStyle/>
          <a:p>
            <a:r>
              <a:rPr lang="en-US" sz="1000" b="1" dirty="0" smtClean="0">
                <a:solidFill>
                  <a:srgbClr val="0099FF"/>
                </a:solidFill>
              </a:rPr>
              <a:t>FLCD#1668</a:t>
            </a:r>
            <a:endParaRPr lang="en-US" sz="1000" b="1" dirty="0">
              <a:solidFill>
                <a:srgbClr val="0099FF"/>
              </a:solidFill>
            </a:endParaRPr>
          </a:p>
        </p:txBody>
      </p:sp>
      <p:sp>
        <p:nvSpPr>
          <p:cNvPr id="16" name="TextBox 15"/>
          <p:cNvSpPr txBox="1"/>
          <p:nvPr/>
        </p:nvSpPr>
        <p:spPr>
          <a:xfrm>
            <a:off x="3844031" y="1066800"/>
            <a:ext cx="880369" cy="246221"/>
          </a:xfrm>
          <a:prstGeom prst="rect">
            <a:avLst/>
          </a:prstGeom>
          <a:noFill/>
        </p:spPr>
        <p:txBody>
          <a:bodyPr wrap="none" rtlCol="0">
            <a:spAutoFit/>
          </a:bodyPr>
          <a:lstStyle/>
          <a:p>
            <a:r>
              <a:rPr lang="en-US" sz="1000" b="1" dirty="0" smtClean="0">
                <a:solidFill>
                  <a:srgbClr val="0099FF"/>
                </a:solidFill>
              </a:rPr>
              <a:t>FLCD#1668</a:t>
            </a:r>
            <a:endParaRPr lang="en-US" sz="1000" b="1" dirty="0">
              <a:solidFill>
                <a:srgbClr val="0099FF"/>
              </a:solidFill>
            </a:endParaRPr>
          </a:p>
        </p:txBody>
      </p:sp>
      <p:sp>
        <p:nvSpPr>
          <p:cNvPr id="18" name="TextBox 17"/>
          <p:cNvSpPr txBox="1"/>
          <p:nvPr/>
        </p:nvSpPr>
        <p:spPr>
          <a:xfrm>
            <a:off x="5520431" y="1066800"/>
            <a:ext cx="880369" cy="246221"/>
          </a:xfrm>
          <a:prstGeom prst="rect">
            <a:avLst/>
          </a:prstGeom>
          <a:noFill/>
        </p:spPr>
        <p:txBody>
          <a:bodyPr wrap="none" rtlCol="0">
            <a:spAutoFit/>
          </a:bodyPr>
          <a:lstStyle/>
          <a:p>
            <a:r>
              <a:rPr lang="en-US" sz="1000" b="1" dirty="0" smtClean="0">
                <a:solidFill>
                  <a:srgbClr val="0099FF"/>
                </a:solidFill>
              </a:rPr>
              <a:t>FLCD#1668</a:t>
            </a:r>
            <a:endParaRPr lang="en-US" sz="1000" b="1" dirty="0">
              <a:solidFill>
                <a:srgbClr val="0099FF"/>
              </a:solidFill>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740" y="5334000"/>
            <a:ext cx="53340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77973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SATURN-02 results of 2018 scaling revisions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3386667"/>
          </a:xfrm>
          <a:prstGeom prst="rect">
            <a:avLst/>
          </a:prstGeom>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663" y="4101584"/>
            <a:ext cx="5781675"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662" y="4263509"/>
            <a:ext cx="57816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69154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9144000" cy="2209800"/>
          </a:xfrm>
          <a:prstGeom prst="rect">
            <a:avLst/>
          </a:prstGeom>
        </p:spPr>
      </p:pic>
      <p:sp>
        <p:nvSpPr>
          <p:cNvPr id="8" name="Rectangle 7"/>
          <p:cNvSpPr/>
          <p:nvPr/>
        </p:nvSpPr>
        <p:spPr bwMode="auto">
          <a:xfrm>
            <a:off x="676053" y="4191000"/>
            <a:ext cx="8001000" cy="1828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Aft>
                <a:spcPts val="1200"/>
              </a:spcAft>
            </a:pPr>
            <a:r>
              <a:rPr lang="en-US" dirty="0" smtClean="0"/>
              <a:t>The standard </a:t>
            </a:r>
            <a:r>
              <a:rPr lang="en-US" dirty="0"/>
              <a:t>readings with the Turner Designs Cyclops 7 CDOM sensors have </a:t>
            </a:r>
            <a:r>
              <a:rPr lang="en-US" dirty="0" smtClean="0"/>
              <a:t>not yet </a:t>
            </a:r>
            <a:r>
              <a:rPr lang="en-US" dirty="0"/>
              <a:t>yielded consistent results.  </a:t>
            </a:r>
            <a:r>
              <a:rPr lang="en-US" dirty="0" smtClean="0"/>
              <a:t>Protocols to evaluate and scale sensor output for these sensors are still under development.  In </a:t>
            </a:r>
            <a:r>
              <a:rPr lang="en-US" dirty="0"/>
              <a:t>addition, the sensors have had multiple issues with performance while </a:t>
            </a:r>
            <a:r>
              <a:rPr lang="en-US" dirty="0" smtClean="0"/>
              <a:t>deployed as can be seen by the drop off in data for each deployment (gray data in figure above.  </a:t>
            </a:r>
            <a:r>
              <a:rPr lang="en-US" b="1" dirty="0" smtClean="0">
                <a:solidFill>
                  <a:srgbClr val="FF0000"/>
                </a:solidFill>
              </a:rPr>
              <a:t>The visibly bad data have been flagged as such while the remainder of data have been flagged as poor and should be used with caution. No scale factors have </a:t>
            </a:r>
            <a:r>
              <a:rPr lang="en-US" b="1" dirty="0">
                <a:solidFill>
                  <a:srgbClr val="FF0000"/>
                </a:solidFill>
              </a:rPr>
              <a:t>been </a:t>
            </a:r>
            <a:r>
              <a:rPr lang="en-US" b="1" dirty="0" smtClean="0">
                <a:solidFill>
                  <a:srgbClr val="FF0000"/>
                </a:solidFill>
              </a:rPr>
              <a:t>applied </a:t>
            </a:r>
            <a:r>
              <a:rPr lang="en-US" b="1" dirty="0">
                <a:solidFill>
                  <a:srgbClr val="FF0000"/>
                </a:solidFill>
              </a:rPr>
              <a:t>to scale output  from the </a:t>
            </a:r>
            <a:r>
              <a:rPr lang="en-US" b="1" dirty="0" smtClean="0">
                <a:solidFill>
                  <a:srgbClr val="FF0000"/>
                </a:solidFill>
              </a:rPr>
              <a:t>SATURN-09 </a:t>
            </a:r>
            <a:r>
              <a:rPr lang="en-US" b="1" dirty="0">
                <a:solidFill>
                  <a:srgbClr val="FF0000"/>
                </a:solidFill>
              </a:rPr>
              <a:t>CDOM sensors to </a:t>
            </a:r>
            <a:r>
              <a:rPr lang="en-US" b="1" dirty="0" smtClean="0">
                <a:solidFill>
                  <a:srgbClr val="FF0000"/>
                </a:solidFill>
              </a:rPr>
              <a:t>the output of other SATURN CDOM sensors.  </a:t>
            </a:r>
            <a:endParaRPr lang="en-US" b="1" dirty="0">
              <a:solidFill>
                <a:srgbClr val="FF0000"/>
              </a:solidFill>
            </a:endParaRPr>
          </a:p>
        </p:txBody>
      </p:sp>
      <p:sp>
        <p:nvSpPr>
          <p:cNvPr id="2" name="Title 1"/>
          <p:cNvSpPr>
            <a:spLocks noGrp="1"/>
          </p:cNvSpPr>
          <p:nvPr>
            <p:ph type="title"/>
          </p:nvPr>
        </p:nvSpPr>
        <p:spPr/>
        <p:txBody>
          <a:bodyPr/>
          <a:lstStyle/>
          <a:p>
            <a:r>
              <a:rPr lang="en-US" dirty="0" smtClean="0"/>
              <a:t>SATURN-09 CDOM</a:t>
            </a:r>
            <a:endParaRPr lang="en-US" dirty="0"/>
          </a:p>
        </p:txBody>
      </p:sp>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363" t="73800" r="18599" b="18725"/>
          <a:stretch/>
        </p:blipFill>
        <p:spPr bwMode="auto">
          <a:xfrm>
            <a:off x="304800" y="1150089"/>
            <a:ext cx="8732874" cy="297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50527" y="713601"/>
            <a:ext cx="3005759" cy="276999"/>
          </a:xfrm>
          <a:prstGeom prst="rect">
            <a:avLst/>
          </a:prstGeom>
          <a:noFill/>
        </p:spPr>
        <p:txBody>
          <a:bodyPr wrap="none" rtlCol="0">
            <a:spAutoFit/>
          </a:bodyPr>
          <a:lstStyle/>
          <a:p>
            <a:r>
              <a:rPr lang="en-US" i="1" dirty="0" smtClean="0"/>
              <a:t>CDOM Sensors Deployed at SATURN-09</a:t>
            </a:r>
            <a:endParaRPr lang="en-US" i="1" dirty="0"/>
          </a:p>
        </p:txBody>
      </p:sp>
      <p:sp>
        <p:nvSpPr>
          <p:cNvPr id="12" name="TextBox 11"/>
          <p:cNvSpPr txBox="1"/>
          <p:nvPr/>
        </p:nvSpPr>
        <p:spPr>
          <a:xfrm>
            <a:off x="1600200" y="1557668"/>
            <a:ext cx="2494594" cy="646331"/>
          </a:xfrm>
          <a:prstGeom prst="rect">
            <a:avLst/>
          </a:prstGeom>
          <a:solidFill>
            <a:schemeClr val="bg1"/>
          </a:solidFill>
          <a:ln>
            <a:solidFill>
              <a:schemeClr val="tx1"/>
            </a:solidFill>
          </a:ln>
        </p:spPr>
        <p:txBody>
          <a:bodyPr wrap="none" rtlCol="0">
            <a:spAutoFit/>
          </a:bodyPr>
          <a:lstStyle/>
          <a:p>
            <a:r>
              <a:rPr lang="en-US" b="1" dirty="0" smtClean="0">
                <a:solidFill>
                  <a:schemeClr val="bg1">
                    <a:lumMod val="50000"/>
                  </a:schemeClr>
                </a:solidFill>
              </a:rPr>
              <a:t>              Gray: Raw Data</a:t>
            </a:r>
          </a:p>
          <a:p>
            <a:r>
              <a:rPr lang="en-US" b="1" dirty="0" smtClean="0">
                <a:solidFill>
                  <a:srgbClr val="C00000"/>
                </a:solidFill>
              </a:rPr>
              <a:t>Colored Data: Different periods </a:t>
            </a:r>
          </a:p>
          <a:p>
            <a:r>
              <a:rPr lang="en-US" b="1" dirty="0">
                <a:solidFill>
                  <a:srgbClr val="C00000"/>
                </a:solidFill>
              </a:rPr>
              <a:t> </a:t>
            </a:r>
            <a:r>
              <a:rPr lang="en-US" b="1" dirty="0" smtClean="0">
                <a:solidFill>
                  <a:srgbClr val="C00000"/>
                </a:solidFill>
              </a:rPr>
              <a:t>                        of data scaling </a:t>
            </a:r>
            <a:endParaRPr lang="en-US" b="1" dirty="0">
              <a:solidFill>
                <a:srgbClr val="C00000"/>
              </a:solidFill>
            </a:endParaRPr>
          </a:p>
        </p:txBody>
      </p:sp>
      <p:sp>
        <p:nvSpPr>
          <p:cNvPr id="11" name="TextBox 10"/>
          <p:cNvSpPr txBox="1"/>
          <p:nvPr/>
        </p:nvSpPr>
        <p:spPr>
          <a:xfrm>
            <a:off x="4970670" y="991468"/>
            <a:ext cx="715260" cy="246221"/>
          </a:xfrm>
          <a:prstGeom prst="rect">
            <a:avLst/>
          </a:prstGeom>
          <a:noFill/>
        </p:spPr>
        <p:txBody>
          <a:bodyPr wrap="none" rtlCol="0">
            <a:spAutoFit/>
          </a:bodyPr>
          <a:lstStyle/>
          <a:p>
            <a:r>
              <a:rPr lang="en-US" sz="1000" b="1" dirty="0" smtClean="0">
                <a:solidFill>
                  <a:srgbClr val="0070C0"/>
                </a:solidFill>
              </a:rPr>
              <a:t>CY#0541</a:t>
            </a:r>
            <a:endParaRPr lang="en-US" sz="1000" b="1" dirty="0">
              <a:solidFill>
                <a:srgbClr val="0070C0"/>
              </a:solidFill>
            </a:endParaRPr>
          </a:p>
        </p:txBody>
      </p:sp>
      <p:sp>
        <p:nvSpPr>
          <p:cNvPr id="14" name="TextBox 13"/>
          <p:cNvSpPr txBox="1"/>
          <p:nvPr/>
        </p:nvSpPr>
        <p:spPr>
          <a:xfrm>
            <a:off x="6492072" y="991468"/>
            <a:ext cx="715260" cy="246221"/>
          </a:xfrm>
          <a:prstGeom prst="rect">
            <a:avLst/>
          </a:prstGeom>
          <a:noFill/>
        </p:spPr>
        <p:txBody>
          <a:bodyPr wrap="none" rtlCol="0">
            <a:spAutoFit/>
          </a:bodyPr>
          <a:lstStyle/>
          <a:p>
            <a:r>
              <a:rPr lang="en-US" sz="1000" b="1" dirty="0" smtClean="0">
                <a:solidFill>
                  <a:srgbClr val="B08600"/>
                </a:solidFill>
              </a:rPr>
              <a:t>CY#0542</a:t>
            </a:r>
            <a:endParaRPr lang="en-US" sz="1000" b="1" dirty="0">
              <a:solidFill>
                <a:srgbClr val="B08600"/>
              </a:solidFill>
            </a:endParaRPr>
          </a:p>
        </p:txBody>
      </p:sp>
      <p:sp>
        <p:nvSpPr>
          <p:cNvPr id="15" name="TextBox 14"/>
          <p:cNvSpPr txBox="1"/>
          <p:nvPr/>
        </p:nvSpPr>
        <p:spPr>
          <a:xfrm>
            <a:off x="7264865" y="991468"/>
            <a:ext cx="715260" cy="246221"/>
          </a:xfrm>
          <a:prstGeom prst="rect">
            <a:avLst/>
          </a:prstGeom>
          <a:noFill/>
        </p:spPr>
        <p:txBody>
          <a:bodyPr wrap="none" rtlCol="0">
            <a:spAutoFit/>
          </a:bodyPr>
          <a:lstStyle/>
          <a:p>
            <a:r>
              <a:rPr lang="en-US" sz="1000" b="1" dirty="0" smtClean="0">
                <a:solidFill>
                  <a:srgbClr val="0070C0"/>
                </a:solidFill>
              </a:rPr>
              <a:t>CY#0541</a:t>
            </a:r>
            <a:endParaRPr lang="en-US" sz="1000" b="1" dirty="0">
              <a:solidFill>
                <a:srgbClr val="0070C0"/>
              </a:solidFill>
            </a:endParaRPr>
          </a:p>
        </p:txBody>
      </p:sp>
    </p:spTree>
    <p:extLst>
      <p:ext uri="{BB962C8B-B14F-4D97-AF65-F5344CB8AC3E}">
        <p14:creationId xmlns:p14="http://schemas.microsoft.com/office/powerpoint/2010/main" val="276196950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domSZ_7fp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79463"/>
            <a:ext cx="9144000" cy="5299075"/>
          </a:xfrm>
          <a:prstGeom prst="rect">
            <a:avLst/>
          </a:prstGeom>
        </p:spPr>
      </p:pic>
      <p:sp>
        <p:nvSpPr>
          <p:cNvPr id="2" name="Title 1"/>
          <p:cNvSpPr>
            <a:spLocks noGrp="1"/>
          </p:cNvSpPr>
          <p:nvPr>
            <p:ph type="title"/>
          </p:nvPr>
        </p:nvSpPr>
        <p:spPr/>
        <p:txBody>
          <a:bodyPr/>
          <a:lstStyle/>
          <a:p>
            <a:r>
              <a:rPr lang="en-US" dirty="0" smtClean="0"/>
              <a:t>SATURN CDOM in relation to salinity (movie)</a:t>
            </a:r>
            <a:endParaRPr lang="en-US" dirty="0"/>
          </a:p>
        </p:txBody>
      </p:sp>
      <p:sp>
        <p:nvSpPr>
          <p:cNvPr id="5" name="TextBox 4"/>
          <p:cNvSpPr txBox="1"/>
          <p:nvPr/>
        </p:nvSpPr>
        <p:spPr>
          <a:xfrm>
            <a:off x="7696200" y="3581400"/>
            <a:ext cx="1295399" cy="1938992"/>
          </a:xfrm>
          <a:prstGeom prst="rect">
            <a:avLst/>
          </a:prstGeom>
          <a:noFill/>
        </p:spPr>
        <p:txBody>
          <a:bodyPr wrap="square" rtlCol="0">
            <a:spAutoFit/>
          </a:bodyPr>
          <a:lstStyle/>
          <a:p>
            <a:r>
              <a:rPr lang="en-US" b="1" u="sng" dirty="0" smtClean="0">
                <a:solidFill>
                  <a:srgbClr val="FF0000"/>
                </a:solidFill>
              </a:rPr>
              <a:t>Note: </a:t>
            </a:r>
          </a:p>
          <a:p>
            <a:r>
              <a:rPr lang="en-US" dirty="0" smtClean="0"/>
              <a:t>After pausing the play, the cursor can be clicked anywhere in the play bar at the bottom to move the movie to that time-point</a:t>
            </a:r>
            <a:endParaRPr lang="en-US" dirty="0"/>
          </a:p>
        </p:txBody>
      </p:sp>
      <p:sp>
        <p:nvSpPr>
          <p:cNvPr id="6" name="TextBox 5"/>
          <p:cNvSpPr txBox="1"/>
          <p:nvPr/>
        </p:nvSpPr>
        <p:spPr>
          <a:xfrm>
            <a:off x="76201" y="3581400"/>
            <a:ext cx="1295399" cy="2123658"/>
          </a:xfrm>
          <a:prstGeom prst="rect">
            <a:avLst/>
          </a:prstGeom>
          <a:noFill/>
        </p:spPr>
        <p:txBody>
          <a:bodyPr wrap="square" rtlCol="0">
            <a:spAutoFit/>
          </a:bodyPr>
          <a:lstStyle/>
          <a:p>
            <a:r>
              <a:rPr lang="en-US" b="1" u="sng" dirty="0" smtClean="0">
                <a:solidFill>
                  <a:srgbClr val="FF0000"/>
                </a:solidFill>
              </a:rPr>
              <a:t>To Play:</a:t>
            </a:r>
          </a:p>
          <a:p>
            <a:r>
              <a:rPr lang="en-US" dirty="0" smtClean="0"/>
              <a:t>Hover cursor over lower left corner and click the play icon to view the SATURN CDOM data in relation to salinity over time</a:t>
            </a:r>
            <a:endParaRPr lang="en-US" dirty="0"/>
          </a:p>
        </p:txBody>
      </p:sp>
    </p:spTree>
    <p:extLst>
      <p:ext uri="{BB962C8B-B14F-4D97-AF65-F5344CB8AC3E}">
        <p14:creationId xmlns:p14="http://schemas.microsoft.com/office/powerpoint/2010/main" val="10624478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All Data to a Common Scale (slide 1 of 2)</a:t>
            </a:r>
            <a:endParaRPr lang="en-US" dirty="0"/>
          </a:p>
        </p:txBody>
      </p:sp>
      <p:sp>
        <p:nvSpPr>
          <p:cNvPr id="4" name="TextBox 3"/>
          <p:cNvSpPr txBox="1"/>
          <p:nvPr/>
        </p:nvSpPr>
        <p:spPr>
          <a:xfrm>
            <a:off x="152400" y="685800"/>
            <a:ext cx="8839200" cy="6093976"/>
          </a:xfrm>
          <a:prstGeom prst="rect">
            <a:avLst/>
          </a:prstGeom>
          <a:noFill/>
        </p:spPr>
        <p:txBody>
          <a:bodyPr wrap="square" rtlCol="0">
            <a:spAutoFit/>
          </a:bodyPr>
          <a:lstStyle/>
          <a:p>
            <a:r>
              <a:rPr lang="en-US" sz="1800" dirty="0"/>
              <a:t>Differences in manufacturer calibrations over time combined with individual sensor differences have led to significant variation in sensor responses in the same standard solution (both between sensors and for the same sensor over time).   The reference solution measurements were used to scale sensor output to a single calibration allowing for the inter-comparison of data between different sensors/stations over time. </a:t>
            </a:r>
            <a:endParaRPr lang="en-US" sz="1800" dirty="0" smtClean="0"/>
          </a:p>
          <a:p>
            <a:endParaRPr lang="en-US" sz="1800" dirty="0"/>
          </a:p>
          <a:p>
            <a:r>
              <a:rPr lang="en-US" sz="1800" b="1" u="sng" dirty="0" smtClean="0"/>
              <a:t>For each standard an ‘expected value’ was determined.  </a:t>
            </a:r>
          </a:p>
          <a:p>
            <a:pPr marL="285750" indent="-285750">
              <a:buFont typeface="Arial" panose="020B0604020202020204" pitchFamily="34" charset="0"/>
              <a:buChar char="•"/>
            </a:pPr>
            <a:r>
              <a:rPr lang="en-US" sz="1800" b="1" dirty="0" smtClean="0">
                <a:solidFill>
                  <a:srgbClr val="FF0000"/>
                </a:solidFill>
              </a:rPr>
              <a:t>DSM &amp; SZ</a:t>
            </a:r>
            <a:r>
              <a:rPr lang="en-US" sz="1800" dirty="0" smtClean="0"/>
              <a:t>:  used measurements from two WETLabs sensors that were made shortly after the sensors were calibrated in January 2014</a:t>
            </a:r>
          </a:p>
          <a:p>
            <a:r>
              <a:rPr lang="en-US" sz="1800" dirty="0"/>
              <a:t>	- Sprite Zero = 48 ppb </a:t>
            </a:r>
          </a:p>
          <a:p>
            <a:pPr lvl="1"/>
            <a:r>
              <a:rPr lang="en-US" sz="1800" dirty="0"/>
              <a:t>	- Diet Sierra Mist = 32 ppb </a:t>
            </a:r>
          </a:p>
          <a:p>
            <a:endParaRPr lang="en-US" sz="1800" dirty="0" smtClean="0"/>
          </a:p>
          <a:p>
            <a:pPr marL="285750" lvl="1" indent="-285750">
              <a:buFont typeface="Arial" panose="020B0604020202020204" pitchFamily="34" charset="0"/>
              <a:buChar char="•"/>
            </a:pPr>
            <a:r>
              <a:rPr lang="en-US" sz="1800" b="1" dirty="0" smtClean="0">
                <a:solidFill>
                  <a:srgbClr val="FF0000"/>
                </a:solidFill>
              </a:rPr>
              <a:t>QSD:</a:t>
            </a:r>
            <a:r>
              <a:rPr lang="en-US" sz="1800" dirty="0" smtClean="0"/>
              <a:t>  data in this standard </a:t>
            </a:r>
            <a:r>
              <a:rPr lang="en-US" sz="1800" dirty="0"/>
              <a:t>include more </a:t>
            </a:r>
            <a:r>
              <a:rPr lang="en-US" sz="1800" dirty="0" smtClean="0"/>
              <a:t>bad/outlier readings and the </a:t>
            </a:r>
            <a:r>
              <a:rPr lang="en-US" sz="1800" dirty="0"/>
              <a:t>process for using this standard </a:t>
            </a:r>
            <a:r>
              <a:rPr lang="en-US" sz="1800" dirty="0" smtClean="0"/>
              <a:t>solution is still being refined.  For </a:t>
            </a:r>
            <a:r>
              <a:rPr lang="en-US" sz="1800" dirty="0"/>
              <a:t>the mean-time a </a:t>
            </a:r>
            <a:r>
              <a:rPr lang="en-US" sz="1800" dirty="0" smtClean="0"/>
              <a:t>temporary value </a:t>
            </a:r>
            <a:r>
              <a:rPr lang="en-US" sz="1800" dirty="0"/>
              <a:t>was assigned where </a:t>
            </a:r>
            <a:r>
              <a:rPr lang="en-US" sz="1800" dirty="0" smtClean="0"/>
              <a:t>the resulting scale </a:t>
            </a:r>
            <a:r>
              <a:rPr lang="en-US" sz="1800" dirty="0"/>
              <a:t>factors are in closest agreement with the scale factors based on sprite </a:t>
            </a:r>
            <a:r>
              <a:rPr lang="en-US" sz="1800" dirty="0" smtClean="0"/>
              <a:t>zero measurements.</a:t>
            </a:r>
            <a:endParaRPr lang="en-US" sz="1800" dirty="0"/>
          </a:p>
          <a:p>
            <a:pPr marL="509588"/>
            <a:r>
              <a:rPr lang="en-US" sz="1800" i="1" dirty="0" smtClean="0"/>
              <a:t>**this approach is temporary** </a:t>
            </a:r>
            <a:br>
              <a:rPr lang="en-US" sz="1800" i="1" dirty="0" smtClean="0"/>
            </a:br>
            <a:r>
              <a:rPr lang="en-US" sz="1600" i="1" dirty="0" smtClean="0"/>
              <a:t>If we were to assign 100ppb as the expected value for the QSD solution, all CDOM data would need to be adjusted by a factor of more than 3-fold which is unlikely the case and would be in large disagreement with manufacturer calibrations. </a:t>
            </a:r>
          </a:p>
          <a:p>
            <a:pPr marL="285750" indent="-285750">
              <a:buFont typeface="Arial" panose="020B0604020202020204" pitchFamily="34" charset="0"/>
              <a:buChar char="•"/>
            </a:pPr>
            <a:endParaRPr lang="en-US" sz="1800" dirty="0" smtClean="0"/>
          </a:p>
        </p:txBody>
      </p:sp>
    </p:spTree>
    <p:extLst>
      <p:ext uri="{BB962C8B-B14F-4D97-AF65-F5344CB8AC3E}">
        <p14:creationId xmlns:p14="http://schemas.microsoft.com/office/powerpoint/2010/main" val="372988777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All Data to a Common Scale (slide 2 of 2)</a:t>
            </a:r>
            <a:endParaRPr lang="en-US" dirty="0"/>
          </a:p>
        </p:txBody>
      </p:sp>
      <p:sp>
        <p:nvSpPr>
          <p:cNvPr id="4" name="TextBox 3"/>
          <p:cNvSpPr txBox="1"/>
          <p:nvPr/>
        </p:nvSpPr>
        <p:spPr>
          <a:xfrm>
            <a:off x="304800" y="685800"/>
            <a:ext cx="8839200" cy="5078313"/>
          </a:xfrm>
          <a:prstGeom prst="rect">
            <a:avLst/>
          </a:prstGeom>
          <a:noFill/>
        </p:spPr>
        <p:txBody>
          <a:bodyPr wrap="square" rtlCol="0">
            <a:spAutoFit/>
          </a:bodyPr>
          <a:lstStyle/>
          <a:p>
            <a:endParaRPr lang="en-US" sz="1800" dirty="0"/>
          </a:p>
          <a:p>
            <a:r>
              <a:rPr lang="en-US" sz="1800" b="1" u="sng" dirty="0" smtClean="0"/>
              <a:t>Scale factors were calculated for all sensors checks using the ‘expected’ standard value (using SZ data)</a:t>
            </a:r>
          </a:p>
          <a:p>
            <a:pPr marL="1085850" lvl="1" indent="-396875">
              <a:buFontTx/>
              <a:buChar char="-"/>
            </a:pPr>
            <a:r>
              <a:rPr lang="en-US" sz="1800" dirty="0" smtClean="0"/>
              <a:t>The Sprite Zero readings were used in most instances because readings in this standard go back to 2012,  and the readings in this standard appear to be the most reliable/consistent.  </a:t>
            </a:r>
          </a:p>
          <a:p>
            <a:pPr marL="1085850" lvl="1" indent="-396875">
              <a:buFontTx/>
              <a:buChar char="-"/>
            </a:pPr>
            <a:r>
              <a:rPr lang="en-US" sz="1800" dirty="0" smtClean="0"/>
              <a:t>Readings in all three standards were be compared, allowing for the identification of anomalous readings in the various solutions</a:t>
            </a:r>
          </a:p>
          <a:p>
            <a:pPr lvl="1"/>
            <a:endParaRPr lang="en-US" sz="1800" dirty="0" smtClean="0"/>
          </a:p>
          <a:p>
            <a:pPr marL="285750" lvl="1" indent="-285750">
              <a:buFont typeface="Arial" panose="020B0604020202020204" pitchFamily="34" charset="0"/>
              <a:buChar char="•"/>
            </a:pPr>
            <a:r>
              <a:rPr lang="en-US" sz="1800" dirty="0" smtClean="0"/>
              <a:t>This approach assumes soda consistency</a:t>
            </a:r>
          </a:p>
          <a:p>
            <a:pPr marL="285750" lvl="1" indent="-285750">
              <a:buFont typeface="Arial" panose="020B0604020202020204" pitchFamily="34" charset="0"/>
              <a:buChar char="•"/>
            </a:pPr>
            <a:r>
              <a:rPr lang="en-US" sz="1800" dirty="0" smtClean="0"/>
              <a:t>This </a:t>
            </a:r>
            <a:r>
              <a:rPr lang="en-US" sz="1800" dirty="0"/>
              <a:t>will bring all historical readings to a common </a:t>
            </a:r>
            <a:r>
              <a:rPr lang="en-US" sz="1800" dirty="0" smtClean="0"/>
              <a:t>scale</a:t>
            </a:r>
          </a:p>
          <a:p>
            <a:pPr marL="285750" lvl="1" indent="-285750">
              <a:buFont typeface="Arial" panose="020B0604020202020204" pitchFamily="34" charset="0"/>
              <a:buChar char="•"/>
            </a:pPr>
            <a:r>
              <a:rPr lang="en-US" sz="1800" dirty="0" smtClean="0"/>
              <a:t>The </a:t>
            </a:r>
            <a:r>
              <a:rPr lang="en-US" sz="1800" dirty="0"/>
              <a:t>common scale used is </a:t>
            </a:r>
            <a:r>
              <a:rPr lang="en-US" sz="1800" dirty="0" smtClean="0"/>
              <a:t>based on </a:t>
            </a:r>
            <a:r>
              <a:rPr lang="en-US" sz="1800" dirty="0"/>
              <a:t>the January 2014 WETLabs calibration</a:t>
            </a:r>
          </a:p>
          <a:p>
            <a:pPr marL="0" lvl="1"/>
            <a:endParaRPr lang="en-US" sz="1800" dirty="0" smtClean="0">
              <a:solidFill>
                <a:srgbClr val="FF0000"/>
              </a:solidFill>
            </a:endParaRPr>
          </a:p>
          <a:p>
            <a:pPr marL="0" lvl="1"/>
            <a:r>
              <a:rPr lang="en-US" sz="1800" dirty="0" smtClean="0">
                <a:solidFill>
                  <a:srgbClr val="FF0000"/>
                </a:solidFill>
              </a:rPr>
              <a:t>Notes:  </a:t>
            </a:r>
          </a:p>
          <a:p>
            <a:pPr marL="285750" lvl="1" indent="-285750">
              <a:buFont typeface="Arial" panose="020B0604020202020204" pitchFamily="34" charset="0"/>
              <a:buChar char="•"/>
            </a:pPr>
            <a:r>
              <a:rPr lang="en-US" sz="1800" dirty="0" smtClean="0">
                <a:solidFill>
                  <a:srgbClr val="FF0000"/>
                </a:solidFill>
              </a:rPr>
              <a:t>These adjustment do not CALIBRATE  the sensors/data; they only scale sensor responses to a common scale for inter-comparison.  </a:t>
            </a:r>
          </a:p>
          <a:p>
            <a:pPr marL="285750" lvl="1" indent="-285750">
              <a:buFont typeface="Arial" panose="020B0604020202020204" pitchFamily="34" charset="0"/>
              <a:buChar char="•"/>
            </a:pPr>
            <a:r>
              <a:rPr lang="en-US" sz="1800" dirty="0" smtClean="0">
                <a:solidFill>
                  <a:srgbClr val="FF0000"/>
                </a:solidFill>
              </a:rPr>
              <a:t>The majority of adjustments to the data were ~10% or less.</a:t>
            </a:r>
          </a:p>
          <a:p>
            <a:pPr lvl="1"/>
            <a:r>
              <a:rPr lang="en-US" sz="1800" dirty="0" smtClean="0"/>
              <a:t> </a:t>
            </a:r>
          </a:p>
        </p:txBody>
      </p:sp>
    </p:spTree>
    <p:extLst>
      <p:ext uri="{BB962C8B-B14F-4D97-AF65-F5344CB8AC3E}">
        <p14:creationId xmlns:p14="http://schemas.microsoft.com/office/powerpoint/2010/main" val="410510421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685800"/>
          </a:xfrm>
        </p:spPr>
        <p:txBody>
          <a:bodyPr/>
          <a:lstStyle/>
          <a:p>
            <a:r>
              <a:rPr lang="en-US" dirty="0" smtClean="0"/>
              <a:t>Overview of CDOM Sensor Deployments  (by station)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3" y="1600200"/>
            <a:ext cx="9144000" cy="3809999"/>
          </a:xfrm>
          <a:prstGeom prst="rect">
            <a:avLst/>
          </a:prstGeom>
        </p:spPr>
      </p:pic>
    </p:spTree>
    <p:extLst>
      <p:ext uri="{BB962C8B-B14F-4D97-AF65-F5344CB8AC3E}">
        <p14:creationId xmlns:p14="http://schemas.microsoft.com/office/powerpoint/2010/main" val="183533466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6938"/>
          <a:stretch/>
        </p:blipFill>
        <p:spPr>
          <a:xfrm>
            <a:off x="0" y="1371600"/>
            <a:ext cx="9005777" cy="3597876"/>
          </a:xfrm>
          <a:prstGeom prst="rect">
            <a:avLst/>
          </a:prstGeom>
        </p:spPr>
      </p:pic>
      <p:sp>
        <p:nvSpPr>
          <p:cNvPr id="2" name="Title 1"/>
          <p:cNvSpPr>
            <a:spLocks noGrp="1"/>
          </p:cNvSpPr>
          <p:nvPr>
            <p:ph type="title"/>
          </p:nvPr>
        </p:nvSpPr>
        <p:spPr>
          <a:xfrm>
            <a:off x="457200" y="0"/>
            <a:ext cx="8534400" cy="685800"/>
          </a:xfrm>
        </p:spPr>
        <p:txBody>
          <a:bodyPr/>
          <a:lstStyle/>
          <a:p>
            <a:r>
              <a:rPr lang="en-US" dirty="0" smtClean="0"/>
              <a:t>Overview of CDOM Sensor Deployments (by sensor)</a:t>
            </a:r>
            <a:endParaRPr lang="en-US" dirty="0"/>
          </a:p>
        </p:txBody>
      </p:sp>
      <p:pic>
        <p:nvPicPr>
          <p:cNvPr id="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6216" t="50255" r="59133" b="23439"/>
          <a:stretch/>
        </p:blipFill>
        <p:spPr bwMode="auto">
          <a:xfrm>
            <a:off x="1219200" y="3352800"/>
            <a:ext cx="1339703" cy="850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221738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bwMode="auto">
          <a:xfrm>
            <a:off x="0" y="5884225"/>
            <a:ext cx="15240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2" name="Title 1"/>
          <p:cNvSpPr>
            <a:spLocks noGrp="1"/>
          </p:cNvSpPr>
          <p:nvPr>
            <p:ph type="title"/>
          </p:nvPr>
        </p:nvSpPr>
        <p:spPr>
          <a:xfrm>
            <a:off x="144470" y="52020"/>
            <a:ext cx="9230008" cy="685800"/>
          </a:xfrm>
        </p:spPr>
        <p:txBody>
          <a:bodyPr/>
          <a:lstStyle/>
          <a:p>
            <a:r>
              <a:rPr lang="en-US" dirty="0" smtClean="0"/>
              <a:t>Guide: Information Provided on Sensor </a:t>
            </a:r>
            <a:r>
              <a:rPr lang="en-US" dirty="0"/>
              <a:t>Data </a:t>
            </a:r>
            <a:r>
              <a:rPr lang="en-US" dirty="0" smtClean="0"/>
              <a:t>slides:</a:t>
            </a:r>
            <a:endParaRPr lang="en-US" dirty="0"/>
          </a:p>
        </p:txBody>
      </p:sp>
      <p:sp>
        <p:nvSpPr>
          <p:cNvPr id="24" name="TextBox 23"/>
          <p:cNvSpPr txBox="1"/>
          <p:nvPr/>
        </p:nvSpPr>
        <p:spPr>
          <a:xfrm>
            <a:off x="5079145" y="1274850"/>
            <a:ext cx="3996570" cy="3970318"/>
          </a:xfrm>
          <a:prstGeom prst="rect">
            <a:avLst/>
          </a:prstGeom>
          <a:noFill/>
        </p:spPr>
        <p:txBody>
          <a:bodyPr wrap="square" rtlCol="0">
            <a:spAutoFit/>
          </a:bodyPr>
          <a:lstStyle/>
          <a:p>
            <a:r>
              <a:rPr lang="en-US" b="1" dirty="0"/>
              <a:t>Plots:</a:t>
            </a:r>
            <a:endParaRPr lang="en-US" dirty="0"/>
          </a:p>
          <a:p>
            <a:pPr marL="171450" indent="-171450">
              <a:buFont typeface="Arial" panose="020B0604020202020204" pitchFamily="34" charset="0"/>
              <a:buChar char="•"/>
            </a:pPr>
            <a:r>
              <a:rPr lang="en-US" dirty="0"/>
              <a:t>Plots are provided of the various measurements in the standard solutions:  </a:t>
            </a:r>
            <a:r>
              <a:rPr lang="en-US" dirty="0" smtClean="0"/>
              <a:t>SZ (bottom </a:t>
            </a:r>
            <a:r>
              <a:rPr lang="en-US" dirty="0"/>
              <a:t>panel); DSM </a:t>
            </a:r>
            <a:r>
              <a:rPr lang="en-US" dirty="0" smtClean="0"/>
              <a:t>(</a:t>
            </a:r>
            <a:r>
              <a:rPr lang="en-US" dirty="0" smtClean="0"/>
              <a:t>top</a:t>
            </a:r>
            <a:r>
              <a:rPr lang="en-US" dirty="0" smtClean="0"/>
              <a:t> </a:t>
            </a:r>
            <a:r>
              <a:rPr lang="en-US" dirty="0"/>
              <a:t>panel).</a:t>
            </a:r>
          </a:p>
          <a:p>
            <a:pPr marL="171450" indent="-171450">
              <a:buFont typeface="Arial" panose="020B0604020202020204" pitchFamily="34" charset="0"/>
              <a:buChar char="•"/>
            </a:pPr>
            <a:r>
              <a:rPr lang="en-US" dirty="0"/>
              <a:t>The lines connect the reading in DI (0ppb or 0%) and the reading in the standard (100ppb or 100%) for the various times measurements were made.  The slopes of the sensor response and the offset can be compared.</a:t>
            </a:r>
          </a:p>
          <a:p>
            <a:pPr marL="171450" indent="-171450">
              <a:buFont typeface="Arial" panose="020B0604020202020204" pitchFamily="34" charset="0"/>
              <a:buChar char="•"/>
            </a:pPr>
            <a:r>
              <a:rPr lang="en-US" dirty="0"/>
              <a:t>The lines are colored by time (with time-scales consistent across all the three plots and with slides for other sensors.  </a:t>
            </a:r>
            <a:endParaRPr lang="en-US" dirty="0" smtClean="0"/>
          </a:p>
          <a:p>
            <a:endParaRPr lang="en-US" dirty="0" smtClean="0"/>
          </a:p>
          <a:p>
            <a:pPr marL="171450" indent="-171450">
              <a:buFont typeface="Arial" panose="020B0604020202020204" pitchFamily="34" charset="0"/>
              <a:buChar char="•"/>
            </a:pPr>
            <a:r>
              <a:rPr lang="en-US" dirty="0" smtClean="0"/>
              <a:t>If </a:t>
            </a:r>
            <a:r>
              <a:rPr lang="en-US" dirty="0"/>
              <a:t>there are </a:t>
            </a:r>
            <a:r>
              <a:rPr lang="en-US" dirty="0" smtClean="0"/>
              <a:t>note-</a:t>
            </a:r>
            <a:br>
              <a:rPr lang="en-US" dirty="0" smtClean="0"/>
            </a:br>
            <a:r>
              <a:rPr lang="en-US" dirty="0" smtClean="0"/>
              <a:t>worthy groupings </a:t>
            </a:r>
            <a:br>
              <a:rPr lang="en-US" dirty="0" smtClean="0"/>
            </a:br>
            <a:r>
              <a:rPr lang="en-US" dirty="0" smtClean="0"/>
              <a:t>or </a:t>
            </a:r>
            <a:r>
              <a:rPr lang="en-US" dirty="0"/>
              <a:t>outliers </a:t>
            </a:r>
            <a:r>
              <a:rPr lang="en-US" dirty="0" smtClean="0"/>
              <a:t>they </a:t>
            </a:r>
            <a:br>
              <a:rPr lang="en-US" dirty="0" smtClean="0"/>
            </a:br>
            <a:r>
              <a:rPr lang="en-US" dirty="0" smtClean="0"/>
              <a:t>may be </a:t>
            </a:r>
            <a:r>
              <a:rPr lang="en-US" dirty="0"/>
              <a:t>circled </a:t>
            </a:r>
            <a:r>
              <a:rPr lang="en-US" dirty="0"/>
              <a:t/>
            </a:r>
            <a:br>
              <a:rPr lang="en-US" dirty="0"/>
            </a:br>
            <a:r>
              <a:rPr lang="en-US" dirty="0" smtClean="0"/>
              <a:t>and associated</a:t>
            </a:r>
            <a:br>
              <a:rPr lang="en-US" dirty="0" smtClean="0"/>
            </a:br>
            <a:r>
              <a:rPr lang="en-US" dirty="0" smtClean="0"/>
              <a:t>comments </a:t>
            </a:r>
            <a:r>
              <a:rPr lang="en-US" dirty="0" smtClean="0"/>
              <a:t>provided</a:t>
            </a:r>
            <a:r>
              <a:rPr lang="en-US" dirty="0"/>
              <a:t>.  </a:t>
            </a:r>
          </a:p>
          <a:p>
            <a:pPr marL="171450" indent="-171450">
              <a:buFont typeface="Arial" panose="020B0604020202020204" pitchFamily="34" charset="0"/>
              <a:buChar char="•"/>
            </a:pPr>
            <a:endParaRPr lang="en-US" dirty="0"/>
          </a:p>
          <a:p>
            <a:endParaRPr lang="en-US" dirty="0"/>
          </a:p>
        </p:txBody>
      </p:sp>
      <p:sp>
        <p:nvSpPr>
          <p:cNvPr id="31" name="TextBox 30"/>
          <p:cNvSpPr txBox="1"/>
          <p:nvPr/>
        </p:nvSpPr>
        <p:spPr>
          <a:xfrm>
            <a:off x="5079145" y="4953000"/>
            <a:ext cx="1550255" cy="1754326"/>
          </a:xfrm>
          <a:prstGeom prst="rect">
            <a:avLst/>
          </a:prstGeom>
          <a:noFill/>
        </p:spPr>
        <p:txBody>
          <a:bodyPr wrap="square" rtlCol="0">
            <a:spAutoFit/>
          </a:bodyPr>
          <a:lstStyle/>
          <a:p>
            <a:r>
              <a:rPr lang="en-US" b="1" dirty="0"/>
              <a:t>Comments:</a:t>
            </a:r>
          </a:p>
          <a:p>
            <a:r>
              <a:rPr lang="en-US" dirty="0" smtClean="0"/>
              <a:t>General conclusions may be supplied on the slide or in the ‘notes’ section of the slide if space is limited (not visible during slideshow)</a:t>
            </a:r>
            <a:endParaRPr lang="en-US" dirty="0"/>
          </a:p>
        </p:txBody>
      </p:sp>
      <p:sp>
        <p:nvSpPr>
          <p:cNvPr id="34" name="TextBox 33"/>
          <p:cNvSpPr txBox="1"/>
          <p:nvPr/>
        </p:nvSpPr>
        <p:spPr>
          <a:xfrm>
            <a:off x="76200" y="1267712"/>
            <a:ext cx="4953000" cy="1384995"/>
          </a:xfrm>
          <a:prstGeom prst="rect">
            <a:avLst/>
          </a:prstGeom>
          <a:noFill/>
        </p:spPr>
        <p:txBody>
          <a:bodyPr wrap="square" rtlCol="0">
            <a:spAutoFit/>
          </a:bodyPr>
          <a:lstStyle/>
          <a:p>
            <a:r>
              <a:rPr lang="en-US" b="1" dirty="0"/>
              <a:t>Tables:</a:t>
            </a:r>
          </a:p>
          <a:p>
            <a:r>
              <a:rPr lang="en-US" dirty="0"/>
              <a:t>The top table provides </a:t>
            </a:r>
            <a:r>
              <a:rPr lang="en-US" dirty="0" smtClean="0"/>
              <a:t>the sensor </a:t>
            </a:r>
            <a:r>
              <a:rPr lang="en-US" dirty="0"/>
              <a:t>readings in the </a:t>
            </a:r>
            <a:r>
              <a:rPr lang="en-US" dirty="0" smtClean="0"/>
              <a:t>two standard solutions. </a:t>
            </a:r>
            <a:r>
              <a:rPr lang="en-US" dirty="0"/>
              <a:t>Output has been converted to ppb using the </a:t>
            </a:r>
            <a:r>
              <a:rPr lang="en-US" dirty="0" smtClean="0"/>
              <a:t>manufacturer-supplied </a:t>
            </a:r>
            <a:r>
              <a:rPr lang="en-US" dirty="0"/>
              <a:t>calibration coefficients.   The scale </a:t>
            </a:r>
            <a:r>
              <a:rPr lang="en-US" dirty="0" smtClean="0"/>
              <a:t>factor and offset to the right are calculated from the SZ and DI water readings along with expected values (see slides 3 &amp; 4).</a:t>
            </a:r>
            <a:endParaRPr lang="en-US" dirty="0"/>
          </a:p>
          <a:p>
            <a:endParaRPr lang="en-US" dirty="0"/>
          </a:p>
        </p:txBody>
      </p:sp>
      <p:sp>
        <p:nvSpPr>
          <p:cNvPr id="36" name="TextBox 35"/>
          <p:cNvSpPr txBox="1"/>
          <p:nvPr/>
        </p:nvSpPr>
        <p:spPr>
          <a:xfrm>
            <a:off x="28699" y="681387"/>
            <a:ext cx="6248400" cy="461665"/>
          </a:xfrm>
          <a:prstGeom prst="rect">
            <a:avLst/>
          </a:prstGeom>
          <a:noFill/>
        </p:spPr>
        <p:txBody>
          <a:bodyPr wrap="square" rtlCol="0">
            <a:spAutoFit/>
          </a:bodyPr>
          <a:lstStyle/>
          <a:p>
            <a:r>
              <a:rPr lang="en-US" b="1" dirty="0" smtClean="0"/>
              <a:t>Deployment Figure:</a:t>
            </a:r>
            <a:endParaRPr lang="en-US" b="1" dirty="0"/>
          </a:p>
          <a:p>
            <a:r>
              <a:rPr lang="en-US" dirty="0" smtClean="0"/>
              <a:t>A plot at the top shows the various deployments of that sensor</a:t>
            </a:r>
            <a:endParaRPr lang="en-US" dirty="0"/>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8082" y="735971"/>
            <a:ext cx="4572007" cy="328746"/>
          </a:xfrm>
          <a:prstGeom prst="rect">
            <a:avLst/>
          </a:prstGeom>
        </p:spPr>
      </p:pic>
      <p:sp>
        <p:nvSpPr>
          <p:cNvPr id="41" name="Rectangle 40"/>
          <p:cNvSpPr/>
          <p:nvPr/>
        </p:nvSpPr>
        <p:spPr bwMode="auto">
          <a:xfrm>
            <a:off x="28699" y="1267711"/>
            <a:ext cx="4938391" cy="557236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45" name="Rectangle 44"/>
          <p:cNvSpPr/>
          <p:nvPr/>
        </p:nvSpPr>
        <p:spPr bwMode="auto">
          <a:xfrm>
            <a:off x="5029200" y="1274850"/>
            <a:ext cx="4114800" cy="352575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47" name="Rectangle 46"/>
          <p:cNvSpPr/>
          <p:nvPr/>
        </p:nvSpPr>
        <p:spPr bwMode="auto">
          <a:xfrm>
            <a:off x="35625" y="681388"/>
            <a:ext cx="9040089" cy="49729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pic>
        <p:nvPicPr>
          <p:cNvPr id="1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 b="52762"/>
          <a:stretch/>
        </p:blipFill>
        <p:spPr bwMode="auto">
          <a:xfrm>
            <a:off x="570236" y="2479316"/>
            <a:ext cx="2774426" cy="118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8676" r="25598" b="7879"/>
          <a:stretch/>
        </p:blipFill>
        <p:spPr bwMode="auto">
          <a:xfrm>
            <a:off x="89999" y="5884225"/>
            <a:ext cx="3796201" cy="138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115" r="25193"/>
          <a:stretch/>
        </p:blipFill>
        <p:spPr bwMode="auto">
          <a:xfrm>
            <a:off x="76200" y="6009858"/>
            <a:ext cx="3810000" cy="73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7599" y="3505200"/>
            <a:ext cx="2416402" cy="3236251"/>
          </a:xfrm>
          <a:prstGeom prst="rect">
            <a:avLst/>
          </a:prstGeom>
          <a:ln w="28575">
            <a:noFill/>
          </a:ln>
        </p:spPr>
      </p:pic>
      <p:sp>
        <p:nvSpPr>
          <p:cNvPr id="4" name="Rectangle 3"/>
          <p:cNvSpPr/>
          <p:nvPr/>
        </p:nvSpPr>
        <p:spPr bwMode="auto">
          <a:xfrm>
            <a:off x="570236" y="3281099"/>
            <a:ext cx="3087364" cy="681301"/>
          </a:xfrm>
          <a:prstGeom prst="rect">
            <a:avLst/>
          </a:prstGeom>
          <a:gradFill flip="none" rotWithShape="1">
            <a:gsLst>
              <a:gs pos="0">
                <a:schemeClr val="bg1"/>
              </a:gs>
              <a:gs pos="43000">
                <a:schemeClr val="bg1"/>
              </a:gs>
              <a:gs pos="100000">
                <a:schemeClr val="bg1">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35" name="TextBox 34"/>
          <p:cNvSpPr txBox="1"/>
          <p:nvPr/>
        </p:nvSpPr>
        <p:spPr>
          <a:xfrm>
            <a:off x="46258" y="3886200"/>
            <a:ext cx="4920832" cy="2123658"/>
          </a:xfrm>
          <a:prstGeom prst="rect">
            <a:avLst/>
          </a:prstGeom>
          <a:noFill/>
        </p:spPr>
        <p:txBody>
          <a:bodyPr wrap="square" rtlCol="0">
            <a:spAutoFit/>
          </a:bodyPr>
          <a:lstStyle/>
          <a:p>
            <a:r>
              <a:rPr lang="en-US" dirty="0"/>
              <a:t>The bottom table shows the </a:t>
            </a:r>
            <a:r>
              <a:rPr lang="en-US" dirty="0" smtClean="0"/>
              <a:t>scale factor and offset applied to </a:t>
            </a:r>
            <a:r>
              <a:rPr lang="en-US" dirty="0"/>
              <a:t>the </a:t>
            </a:r>
            <a:r>
              <a:rPr lang="en-US" dirty="0" smtClean="0"/>
              <a:t>data before and after the 2018 revisions.  </a:t>
            </a:r>
            <a:r>
              <a:rPr lang="en-US" dirty="0"/>
              <a:t>Time ranges were determined by the dates of sensor checks along with calibration dates or other obvious shifts in sensor output.  The corrections are sometimes applied for extended periods of time where additional information or </a:t>
            </a:r>
            <a:r>
              <a:rPr lang="en-US" dirty="0" smtClean="0"/>
              <a:t>assessments </a:t>
            </a:r>
            <a:r>
              <a:rPr lang="en-US" dirty="0"/>
              <a:t>of sensor performance are not available. </a:t>
            </a:r>
            <a:r>
              <a:rPr lang="en-US" dirty="0" smtClean="0"/>
              <a:t> </a:t>
            </a:r>
            <a:r>
              <a:rPr lang="en-US" dirty="0" smtClean="0"/>
              <a:t>With the 2018 revisions, </a:t>
            </a:r>
            <a:r>
              <a:rPr lang="en-US" dirty="0" smtClean="0"/>
              <a:t>an attempt was made to apply a single correction over longer periods of time if various checks during that time were within fairly close agreement and differences are possibly due to sampling/measurement variability.</a:t>
            </a:r>
            <a:endParaRPr lang="en-US" dirty="0"/>
          </a:p>
          <a:p>
            <a:endParaRPr lang="en-US" dirty="0"/>
          </a:p>
        </p:txBody>
      </p:sp>
    </p:spTree>
    <p:extLst>
      <p:ext uri="{BB962C8B-B14F-4D97-AF65-F5344CB8AC3E}">
        <p14:creationId xmlns:p14="http://schemas.microsoft.com/office/powerpoint/2010/main" val="47830150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6038850"/>
            <a:ext cx="657225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p:cNvPicPr>
          <p:nvPr/>
        </p:nvPicPr>
        <p:blipFill rotWithShape="1">
          <a:blip r:embed="rId4">
            <a:extLst>
              <a:ext uri="{28A0092B-C50C-407E-A947-70E740481C1C}">
                <a14:useLocalDpi xmlns:a14="http://schemas.microsoft.com/office/drawing/2010/main" val="0"/>
              </a:ext>
            </a:extLst>
          </a:blip>
          <a:srcRect t="88448" b="4476"/>
          <a:stretch/>
        </p:blipFill>
        <p:spPr>
          <a:xfrm>
            <a:off x="0" y="918608"/>
            <a:ext cx="9144000" cy="285750"/>
          </a:xfrm>
          <a:prstGeom prst="rect">
            <a:avLst/>
          </a:prstGeom>
        </p:spPr>
      </p:pic>
      <p:sp>
        <p:nvSpPr>
          <p:cNvPr id="2" name="Title 1"/>
          <p:cNvSpPr>
            <a:spLocks noGrp="1"/>
          </p:cNvSpPr>
          <p:nvPr>
            <p:ph type="title"/>
          </p:nvPr>
        </p:nvSpPr>
        <p:spPr/>
        <p:txBody>
          <a:bodyPr/>
          <a:lstStyle/>
          <a:p>
            <a:r>
              <a:rPr lang="en-US" dirty="0"/>
              <a:t>Standard Data and Scale Factors for FLCD#1973</a:t>
            </a:r>
          </a:p>
        </p:txBody>
      </p:sp>
      <p:pic>
        <p:nvPicPr>
          <p:cNvPr id="35" name="Picture 34"/>
          <p:cNvPicPr/>
          <p:nvPr/>
        </p:nvPicPr>
        <p:blipFill rotWithShape="1">
          <a:blip r:embed="rId5"/>
          <a:srcRect l="25478" t="53224" r="59622" b="37970"/>
          <a:stretch/>
        </p:blipFill>
        <p:spPr>
          <a:xfrm>
            <a:off x="76200" y="1008797"/>
            <a:ext cx="1364776" cy="33550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5904" y="1350087"/>
            <a:ext cx="3828096" cy="5126913"/>
          </a:xfrm>
          <a:prstGeom prst="rect">
            <a:avLst/>
          </a:prstGeom>
          <a:ln w="28575">
            <a:solidFill>
              <a:srgbClr val="0000FF"/>
            </a:solidFill>
          </a:ln>
        </p:spPr>
      </p:pic>
      <p:pic>
        <p:nvPicPr>
          <p:cNvPr id="37" name="Picture 36"/>
          <p:cNvPicPr>
            <a:picLocks noChangeAspect="1"/>
          </p:cNvPicPr>
          <p:nvPr/>
        </p:nvPicPr>
        <p:blipFill rotWithShape="1">
          <a:blip r:embed="rId4">
            <a:extLst>
              <a:ext uri="{28A0092B-C50C-407E-A947-70E740481C1C}">
                <a14:useLocalDpi xmlns:a14="http://schemas.microsoft.com/office/drawing/2010/main" val="0"/>
              </a:ext>
            </a:extLst>
          </a:blip>
          <a:srcRect l="-104" t="31191" r="6875" b="63443"/>
          <a:stretch/>
        </p:blipFill>
        <p:spPr>
          <a:xfrm>
            <a:off x="-9525" y="685800"/>
            <a:ext cx="8524875" cy="216694"/>
          </a:xfrm>
          <a:prstGeom prst="rect">
            <a:avLst/>
          </a:prstGeom>
        </p:spPr>
      </p:pic>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588" y="1600200"/>
            <a:ext cx="4038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3276600" y="1219200"/>
            <a:ext cx="2090693" cy="400110"/>
          </a:xfrm>
          <a:prstGeom prst="rect">
            <a:avLst/>
          </a:prstGeom>
          <a:noFill/>
        </p:spPr>
        <p:txBody>
          <a:bodyPr wrap="square" rtlCol="0">
            <a:spAutoFit/>
          </a:bodyPr>
          <a:lstStyle/>
          <a:p>
            <a:r>
              <a:rPr lang="en-US" sz="1000" b="1" i="1" dirty="0" smtClean="0"/>
              <a:t>SF = expected/(observed – DI)</a:t>
            </a:r>
          </a:p>
          <a:p>
            <a:r>
              <a:rPr lang="en-US" sz="1000" b="1" i="1" dirty="0"/>
              <a:t>o</a:t>
            </a:r>
            <a:r>
              <a:rPr lang="en-US" sz="1000" b="1" i="1" dirty="0" smtClean="0"/>
              <a:t>ffset = DI*SF</a:t>
            </a:r>
            <a:endParaRPr lang="en-US" sz="1000" b="1" i="1" dirty="0"/>
          </a:p>
        </p:txBody>
      </p:sp>
      <p:pic>
        <p:nvPicPr>
          <p:cNvPr id="1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860225"/>
            <a:ext cx="657225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304117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570" y="1376900"/>
            <a:ext cx="3378430" cy="4107830"/>
          </a:xfrm>
          <a:prstGeom prst="rect">
            <a:avLst/>
          </a:prstGeom>
        </p:spPr>
      </p:pic>
      <p:sp>
        <p:nvSpPr>
          <p:cNvPr id="2" name="Title 1"/>
          <p:cNvSpPr>
            <a:spLocks noGrp="1"/>
          </p:cNvSpPr>
          <p:nvPr>
            <p:ph type="title"/>
          </p:nvPr>
        </p:nvSpPr>
        <p:spPr/>
        <p:txBody>
          <a:bodyPr/>
          <a:lstStyle/>
          <a:p>
            <a:r>
              <a:rPr lang="en-US" dirty="0" smtClean="0"/>
              <a:t>Standard Data and Scale Factors for FLCD#1686</a:t>
            </a:r>
            <a:endParaRPr lang="en-US" dirty="0"/>
          </a:p>
        </p:txBody>
      </p:sp>
      <p:sp>
        <p:nvSpPr>
          <p:cNvPr id="27" name="Oval 26"/>
          <p:cNvSpPr/>
          <p:nvPr/>
        </p:nvSpPr>
        <p:spPr bwMode="auto">
          <a:xfrm>
            <a:off x="8242662" y="1676400"/>
            <a:ext cx="215575" cy="85683"/>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19" name="Oval 18"/>
          <p:cNvSpPr/>
          <p:nvPr/>
        </p:nvSpPr>
        <p:spPr bwMode="auto">
          <a:xfrm>
            <a:off x="8224710" y="5157747"/>
            <a:ext cx="215575" cy="85683"/>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21" name="TextBox 20"/>
          <p:cNvSpPr txBox="1"/>
          <p:nvPr/>
        </p:nvSpPr>
        <p:spPr>
          <a:xfrm>
            <a:off x="6553200" y="5693921"/>
            <a:ext cx="2246960" cy="431357"/>
          </a:xfrm>
          <a:prstGeom prst="rect">
            <a:avLst/>
          </a:prstGeom>
          <a:noFill/>
        </p:spPr>
        <p:txBody>
          <a:bodyPr wrap="square" rtlCol="0">
            <a:spAutoFit/>
          </a:bodyPr>
          <a:lstStyle/>
          <a:p>
            <a:r>
              <a:rPr lang="en-US" sz="1000" dirty="0" smtClean="0"/>
              <a:t>Readings appear to be outliers in context of readings before and after or readings in other standard solutions</a:t>
            </a:r>
            <a:endParaRPr lang="en-US" sz="1000" dirty="0"/>
          </a:p>
        </p:txBody>
      </p:sp>
      <p:sp>
        <p:nvSpPr>
          <p:cNvPr id="25" name="Oval 24"/>
          <p:cNvSpPr/>
          <p:nvPr/>
        </p:nvSpPr>
        <p:spPr bwMode="auto">
          <a:xfrm>
            <a:off x="6376972" y="5777946"/>
            <a:ext cx="215575" cy="85683"/>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
        <p:nvSpPr>
          <p:cNvPr id="16" name="TextBox 15"/>
          <p:cNvSpPr txBox="1"/>
          <p:nvPr/>
        </p:nvSpPr>
        <p:spPr>
          <a:xfrm>
            <a:off x="3349877" y="1268347"/>
            <a:ext cx="2090693" cy="400110"/>
          </a:xfrm>
          <a:prstGeom prst="rect">
            <a:avLst/>
          </a:prstGeom>
          <a:noFill/>
        </p:spPr>
        <p:txBody>
          <a:bodyPr wrap="square" rtlCol="0">
            <a:spAutoFit/>
          </a:bodyPr>
          <a:lstStyle/>
          <a:p>
            <a:r>
              <a:rPr lang="en-US" sz="1000" b="1" i="1" dirty="0" smtClean="0"/>
              <a:t>SF = expected/(observed – DI)</a:t>
            </a:r>
          </a:p>
          <a:p>
            <a:r>
              <a:rPr lang="en-US" sz="1000" b="1" i="1" dirty="0"/>
              <a:t>o</a:t>
            </a:r>
            <a:r>
              <a:rPr lang="en-US" sz="1000" b="1" i="1" dirty="0" smtClean="0"/>
              <a:t>ffset = DI*SF</a:t>
            </a:r>
            <a:endParaRPr lang="en-US" sz="1000" b="1" i="1" dirty="0"/>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04" t="25826" r="6875" b="68631"/>
          <a:stretch/>
        </p:blipFill>
        <p:spPr>
          <a:xfrm>
            <a:off x="-9525" y="685800"/>
            <a:ext cx="8524875" cy="223838"/>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t="88448" b="4476"/>
          <a:stretch/>
        </p:blipFill>
        <p:spPr>
          <a:xfrm>
            <a:off x="0" y="928133"/>
            <a:ext cx="9144000" cy="285750"/>
          </a:xfrm>
          <a:prstGeom prst="rect">
            <a:avLst/>
          </a:prstGeom>
        </p:spPr>
      </p:pic>
      <p:pic>
        <p:nvPicPr>
          <p:cNvPr id="12" name="Picture 11"/>
          <p:cNvPicPr/>
          <p:nvPr/>
        </p:nvPicPr>
        <p:blipFill rotWithShape="1">
          <a:blip r:embed="rId5"/>
          <a:srcRect l="25478" t="59253" r="59622" b="24224"/>
          <a:stretch/>
        </p:blipFill>
        <p:spPr>
          <a:xfrm>
            <a:off x="-361" y="937548"/>
            <a:ext cx="1364776" cy="629525"/>
          </a:xfrm>
          <a:prstGeom prst="rect">
            <a:avLst/>
          </a:prstGeom>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676400"/>
            <a:ext cx="47244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0" y="5486400"/>
            <a:ext cx="4933950" cy="1289526"/>
            <a:chOff x="0" y="5584125"/>
            <a:chExt cx="4933950" cy="1289526"/>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730651"/>
              <a:ext cx="493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584125"/>
              <a:ext cx="493395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p:cNvSpPr txBox="1"/>
          <p:nvPr/>
        </p:nvSpPr>
        <p:spPr>
          <a:xfrm>
            <a:off x="4492993" y="3676568"/>
            <a:ext cx="1011815" cy="1200329"/>
          </a:xfrm>
          <a:prstGeom prst="rect">
            <a:avLst/>
          </a:prstGeom>
          <a:solidFill>
            <a:schemeClr val="bg1"/>
          </a:solidFill>
        </p:spPr>
        <p:txBody>
          <a:bodyPr wrap="none" rtlCol="0">
            <a:spAutoFit/>
          </a:bodyPr>
          <a:lstStyle/>
          <a:p>
            <a:r>
              <a:rPr lang="en-US" sz="900" i="1" dirty="0" smtClean="0"/>
              <a:t>*average values</a:t>
            </a:r>
          </a:p>
          <a:p>
            <a:r>
              <a:rPr lang="en-US" sz="900" i="1" dirty="0"/>
              <a:t> </a:t>
            </a:r>
            <a:r>
              <a:rPr lang="en-US" sz="900" i="1" dirty="0" smtClean="0"/>
              <a:t>   -5/5/15</a:t>
            </a:r>
          </a:p>
          <a:p>
            <a:r>
              <a:rPr lang="en-US" sz="900" i="1" dirty="0"/>
              <a:t> </a:t>
            </a:r>
            <a:r>
              <a:rPr lang="en-US" sz="900" i="1" dirty="0" smtClean="0"/>
              <a:t>   -2/1/17</a:t>
            </a:r>
          </a:p>
          <a:p>
            <a:r>
              <a:rPr lang="en-US" sz="900" i="1" dirty="0"/>
              <a:t> </a:t>
            </a:r>
            <a:r>
              <a:rPr lang="en-US" sz="900" i="1" dirty="0" smtClean="0"/>
              <a:t>   -2/5/18</a:t>
            </a:r>
          </a:p>
          <a:p>
            <a:endParaRPr lang="en-US" sz="900" i="1" dirty="0"/>
          </a:p>
          <a:p>
            <a:endParaRPr lang="en-US" sz="900" i="1" dirty="0" smtClean="0"/>
          </a:p>
          <a:p>
            <a:endParaRPr lang="en-US" sz="900" i="1" dirty="0"/>
          </a:p>
          <a:p>
            <a:endParaRPr lang="en-US" sz="900" i="1" dirty="0"/>
          </a:p>
        </p:txBody>
      </p:sp>
      <p:sp>
        <p:nvSpPr>
          <p:cNvPr id="6" name="Rectangle 5"/>
          <p:cNvSpPr/>
          <p:nvPr/>
        </p:nvSpPr>
        <p:spPr bwMode="auto">
          <a:xfrm>
            <a:off x="4450157" y="1620238"/>
            <a:ext cx="862577" cy="16047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87788788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91708</TotalTime>
  <Words>1339</Words>
  <Application>Microsoft Office PowerPoint</Application>
  <PresentationFormat>On-screen Show (4:3)</PresentationFormat>
  <Paragraphs>169</Paragraphs>
  <Slides>24</Slides>
  <Notes>7</Notes>
  <HiddenSlides>0</HiddenSlides>
  <MMClips>1</MMClips>
  <ScaleCrop>false</ScaleCrop>
  <HeadingPairs>
    <vt:vector size="6" baseType="variant">
      <vt:variant>
        <vt:lpstr>Theme</vt:lpstr>
      </vt:variant>
      <vt:variant>
        <vt:i4>1</vt:i4>
      </vt:variant>
      <vt:variant>
        <vt:lpstr>Slide Titles</vt:lpstr>
      </vt:variant>
      <vt:variant>
        <vt:i4>24</vt:i4>
      </vt:variant>
      <vt:variant>
        <vt:lpstr>Custom Shows</vt:lpstr>
      </vt:variant>
      <vt:variant>
        <vt:i4>5</vt:i4>
      </vt:variant>
    </vt:vector>
  </HeadingPairs>
  <TitlesOfParts>
    <vt:vector size="30" baseType="lpstr">
      <vt:lpstr>Default Design</vt:lpstr>
      <vt:lpstr>Table of Contents</vt:lpstr>
      <vt:lpstr>Overview</vt:lpstr>
      <vt:lpstr>Scaling All Data to a Common Scale (slide 1 of 2)</vt:lpstr>
      <vt:lpstr>Scaling All Data to a Common Scale (slide 2 of 2)</vt:lpstr>
      <vt:lpstr>Overview of CDOM Sensor Deployments  (by station)</vt:lpstr>
      <vt:lpstr>Overview of CDOM Sensor Deployments (by sensor)</vt:lpstr>
      <vt:lpstr>Guide: Information Provided on Sensor Data slides:</vt:lpstr>
      <vt:lpstr>Standard Data and Scale Factors for FLCD#1973</vt:lpstr>
      <vt:lpstr>Standard Data and Scale Factors for FLCD#1686</vt:lpstr>
      <vt:lpstr>Standard Data and Scale Factors for WSCD#1337</vt:lpstr>
      <vt:lpstr>Standard Data and Scale Factors for FLCD#1338</vt:lpstr>
      <vt:lpstr>Standard Data and Scale Factors for FLCD#1339</vt:lpstr>
      <vt:lpstr>SATURN-03 CDOM Scaling (prior to 2018 revisions) </vt:lpstr>
      <vt:lpstr>SATURN-03 results of 2018 scaling revisions</vt:lpstr>
      <vt:lpstr>SATURN-04 CDOM Scaling (prior to 2018 revisions) </vt:lpstr>
      <vt:lpstr>SATURN-04 results of 2018 scaling revisions</vt:lpstr>
      <vt:lpstr>SATURN-01 CDOM Scaling (prior to 2018 revisions) </vt:lpstr>
      <vt:lpstr>SATURN-01 results of 2018 scaling revisions</vt:lpstr>
      <vt:lpstr>SATURN-07 CDOM Scaling (prior to 2018 revisions) </vt:lpstr>
      <vt:lpstr>SATURN-07 results of 2018 scaling revisions</vt:lpstr>
      <vt:lpstr>SATURN-02 CDOM Scaling (prior to 2018 revisions) </vt:lpstr>
      <vt:lpstr>SATURN-02 results of 2018 scaling revisions</vt:lpstr>
      <vt:lpstr>SATURN-09 CDOM</vt:lpstr>
      <vt:lpstr>SATURN CDOM in relation to salinity (movie)</vt:lpstr>
      <vt:lpstr>overview</vt:lpstr>
      <vt:lpstr>standard data</vt:lpstr>
      <vt:lpstr>station data</vt:lpstr>
      <vt:lpstr>deployments</vt:lpstr>
      <vt:lpstr>movie</vt:lpstr>
    </vt:vector>
  </TitlesOfParts>
  <Company>OHSU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ocean as regional enabler  A Pacific Northwest success story</dc:title>
  <dc:creator>baptista</dc:creator>
  <cp:lastModifiedBy>sarah</cp:lastModifiedBy>
  <cp:revision>934</cp:revision>
  <dcterms:created xsi:type="dcterms:W3CDTF">2010-07-29T21:47:28Z</dcterms:created>
  <dcterms:modified xsi:type="dcterms:W3CDTF">2018-10-02T15:13:26Z</dcterms:modified>
</cp:coreProperties>
</file>